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handoutMasterIdLst>
    <p:handoutMasterId r:id="rId31"/>
  </p:handoutMasterIdLst>
  <p:sldIdLst>
    <p:sldId id="11621" r:id="rId3"/>
    <p:sldId id="11666" r:id="rId4"/>
    <p:sldId id="11680" r:id="rId5"/>
    <p:sldId id="11594" r:id="rId6"/>
    <p:sldId id="11667" r:id="rId7"/>
    <p:sldId id="11681" r:id="rId8"/>
    <p:sldId id="11591" r:id="rId9"/>
    <p:sldId id="11670" r:id="rId10"/>
    <p:sldId id="11668" r:id="rId11"/>
    <p:sldId id="11678" r:id="rId12"/>
    <p:sldId id="11640" r:id="rId13"/>
    <p:sldId id="11698" r:id="rId14"/>
    <p:sldId id="11638" r:id="rId15"/>
    <p:sldId id="11679" r:id="rId16"/>
    <p:sldId id="11659" r:id="rId17"/>
    <p:sldId id="11694" r:id="rId18"/>
    <p:sldId id="11696" r:id="rId19"/>
    <p:sldId id="11676" r:id="rId20"/>
    <p:sldId id="11675" r:id="rId21"/>
    <p:sldId id="11643" r:id="rId22"/>
    <p:sldId id="11645" r:id="rId23"/>
    <p:sldId id="11646" r:id="rId24"/>
    <p:sldId id="11693" r:id="rId25"/>
    <p:sldId id="11632" r:id="rId26"/>
    <p:sldId id="11631" r:id="rId27"/>
    <p:sldId id="11677" r:id="rId28"/>
    <p:sldId id="11692" r:id="rId29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51" userDrawn="1">
          <p15:clr>
            <a:srgbClr val="A4A3A4"/>
          </p15:clr>
        </p15:guide>
        <p15:guide id="3" orient="horz" pos="3132" userDrawn="1">
          <p15:clr>
            <a:srgbClr val="A4A3A4"/>
          </p15:clr>
        </p15:guide>
        <p15:guide id="4" pos="2160" userDrawn="1">
          <p15:clr>
            <a:srgbClr val="A4A3A4"/>
          </p15:clr>
        </p15:guide>
        <p15:guide id="5" orient="horz" pos="3086" userDrawn="1">
          <p15:clr>
            <a:srgbClr val="A4A3A4"/>
          </p15:clr>
        </p15:guide>
        <p15:guide id="6" pos="2142" userDrawn="1">
          <p15:clr>
            <a:srgbClr val="A4A3A4"/>
          </p15:clr>
        </p15:guide>
        <p15:guide id="7" orient="horz" pos="3155" userDrawn="1">
          <p15:clr>
            <a:srgbClr val="A4A3A4"/>
          </p15:clr>
        </p15:guide>
        <p15:guide id="8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FF"/>
    <a:srgbClr val="FFCC00"/>
    <a:srgbClr val="0099FF"/>
    <a:srgbClr val="9900CC"/>
    <a:srgbClr val="0033CC"/>
    <a:srgbClr val="FF99FF"/>
    <a:srgbClr val="66FFFF"/>
    <a:srgbClr val="FF66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488" autoAdjust="0"/>
    <p:restoredTop sz="93834" autoAdjust="0"/>
  </p:normalViewPr>
  <p:slideViewPr>
    <p:cSldViewPr>
      <p:cViewPr varScale="1">
        <p:scale>
          <a:sx n="61" d="100"/>
          <a:sy n="61" d="100"/>
        </p:scale>
        <p:origin x="71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45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28"/>
    </p:cViewPr>
  </p:sorterViewPr>
  <p:notesViewPr>
    <p:cSldViewPr snapToGrid="0" snapToObjects="1">
      <p:cViewPr varScale="1">
        <p:scale>
          <a:sx n="45" d="100"/>
          <a:sy n="45" d="100"/>
        </p:scale>
        <p:origin x="-2424" y="-104"/>
      </p:cViewPr>
      <p:guideLst>
        <p:guide orient="horz" pos="3109"/>
        <p:guide pos="2151"/>
        <p:guide orient="horz" pos="3132"/>
        <p:guide pos="2160"/>
        <p:guide orient="horz" pos="3086"/>
        <p:guide pos="2142"/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正隆 下間" userId="4859db886a446718" providerId="LiveId" clId="{C7895F4F-EB7A-4224-9040-A8C476EA71D4}"/>
    <pc:docChg chg="addSld delSld modSld">
      <pc:chgData name="正隆 下間" userId="4859db886a446718" providerId="LiveId" clId="{C7895F4F-EB7A-4224-9040-A8C476EA71D4}" dt="2026-03-11T03:22:15.459" v="2" actId="2696"/>
      <pc:docMkLst>
        <pc:docMk/>
      </pc:docMkLst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71295335" sldId="373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087201994" sldId="432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308743491" sldId="455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282830330" sldId="912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50869839" sldId="7273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762297417" sldId="7296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487380423" sldId="7974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280972583" sldId="7975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665933820" sldId="7981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824714124" sldId="8129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768918373" sldId="9412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190272680" sldId="9414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023733196" sldId="9415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467685990" sldId="9416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04018925" sldId="9418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573241083" sldId="9420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598039434" sldId="9421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066574115" sldId="9440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864462467" sldId="9441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753310948" sldId="9445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725536032" sldId="9447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496286668" sldId="9448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722378997" sldId="9449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317468558" sldId="9450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615017315" sldId="9455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567344805" sldId="9459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809558049" sldId="9460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4187094119" sldId="9461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4178525199" sldId="9462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999247164" sldId="9463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930696737" sldId="9466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47940471" sldId="11443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349509032" sldId="11444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4096936082" sldId="11445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480042086" sldId="11509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072930623" sldId="11570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208663456" sldId="11571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94278804" sldId="11572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139018772" sldId="11584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234422243" sldId="11585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595685608" sldId="11586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053389960" sldId="11587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55433285" sldId="11588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571944975" sldId="11589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340121467" sldId="11599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116125278" sldId="11601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970477127" sldId="11602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191428636" sldId="11608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559896758" sldId="11622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318920058" sldId="11624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897724279" sldId="11639"/>
        </pc:sldMkLst>
      </pc:sldChg>
      <pc:sldChg chg="del">
        <pc:chgData name="正隆 下間" userId="4859db886a446718" providerId="LiveId" clId="{C7895F4F-EB7A-4224-9040-A8C476EA71D4}" dt="2026-03-11T03:22:15.459" v="2" actId="2696"/>
        <pc:sldMkLst>
          <pc:docMk/>
          <pc:sldMk cId="2107993099" sldId="11642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425494859" sldId="11649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66977295" sldId="11650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445339225" sldId="11651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295802224" sldId="11654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247879160" sldId="11655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1314500038" sldId="11660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765610808" sldId="11663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197169976" sldId="11664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784452549" sldId="11665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425539192" sldId="11669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63370134" sldId="11673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848298087" sldId="11682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457414322" sldId="11683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191876816" sldId="11684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960319728" sldId="11687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463226799" sldId="11688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3274273601" sldId="11690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4243007198" sldId="11691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44952289" sldId="11695"/>
        </pc:sldMkLst>
      </pc:sldChg>
      <pc:sldChg chg="del">
        <pc:chgData name="正隆 下間" userId="4859db886a446718" providerId="LiveId" clId="{C7895F4F-EB7A-4224-9040-A8C476EA71D4}" dt="2026-03-09T06:30:27.537" v="0" actId="47"/>
        <pc:sldMkLst>
          <pc:docMk/>
          <pc:sldMk cId="2215264771" sldId="11697"/>
        </pc:sldMkLst>
      </pc:sldChg>
      <pc:sldChg chg="add">
        <pc:chgData name="正隆 下間" userId="4859db886a446718" providerId="LiveId" clId="{C7895F4F-EB7A-4224-9040-A8C476EA71D4}" dt="2026-03-11T03:22:01.068" v="1"/>
        <pc:sldMkLst>
          <pc:docMk/>
          <pc:sldMk cId="3074821311" sldId="1169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71799" cy="496887"/>
          </a:xfrm>
          <a:prstGeom prst="rect">
            <a:avLst/>
          </a:prstGeom>
        </p:spPr>
        <p:txBody>
          <a:bodyPr vert="horz" lIns="91366" tIns="45684" rIns="91366" bIns="4568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9" y="3"/>
            <a:ext cx="2971799" cy="496887"/>
          </a:xfrm>
          <a:prstGeom prst="rect">
            <a:avLst/>
          </a:prstGeom>
        </p:spPr>
        <p:txBody>
          <a:bodyPr vert="horz" lIns="91366" tIns="45684" rIns="91366" bIns="45684" rtlCol="0"/>
          <a:lstStyle>
            <a:lvl1pPr algn="r">
              <a:defRPr sz="1200"/>
            </a:lvl1pPr>
          </a:lstStyle>
          <a:p>
            <a:fld id="{A960024A-5FF0-4A12-925A-C5E511FBC2E6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9447219"/>
            <a:ext cx="2971799" cy="496886"/>
          </a:xfrm>
          <a:prstGeom prst="rect">
            <a:avLst/>
          </a:prstGeom>
        </p:spPr>
        <p:txBody>
          <a:bodyPr vert="horz" lIns="91366" tIns="45684" rIns="91366" bIns="4568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9" y="9447219"/>
            <a:ext cx="2971799" cy="496886"/>
          </a:xfrm>
          <a:prstGeom prst="rect">
            <a:avLst/>
          </a:prstGeom>
        </p:spPr>
        <p:txBody>
          <a:bodyPr vert="horz" lIns="91366" tIns="45684" rIns="91366" bIns="45684" rtlCol="0" anchor="b"/>
          <a:lstStyle>
            <a:lvl1pPr algn="r">
              <a:defRPr sz="1200"/>
            </a:lvl1pPr>
          </a:lstStyle>
          <a:p>
            <a:fld id="{8BE82F8B-BFF8-47D6-B431-66E60A8C067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9506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799" cy="497283"/>
          </a:xfrm>
          <a:prstGeom prst="rect">
            <a:avLst/>
          </a:prstGeom>
        </p:spPr>
        <p:txBody>
          <a:bodyPr vert="horz" lIns="91366" tIns="45684" rIns="91366" bIns="4568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9" y="1"/>
            <a:ext cx="2971799" cy="497283"/>
          </a:xfrm>
          <a:prstGeom prst="rect">
            <a:avLst/>
          </a:prstGeom>
        </p:spPr>
        <p:txBody>
          <a:bodyPr vert="horz" lIns="91366" tIns="45684" rIns="91366" bIns="45684" rtlCol="0"/>
          <a:lstStyle>
            <a:lvl1pPr algn="r">
              <a:defRPr sz="1200"/>
            </a:lvl1pPr>
          </a:lstStyle>
          <a:p>
            <a:fld id="{0904A23A-367E-4F49-91B8-1079B94AD661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4538"/>
            <a:ext cx="6638925" cy="3733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6" tIns="45684" rIns="91366" bIns="4568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24206"/>
            <a:ext cx="5486400" cy="4475560"/>
          </a:xfrm>
          <a:prstGeom prst="rect">
            <a:avLst/>
          </a:prstGeom>
        </p:spPr>
        <p:txBody>
          <a:bodyPr vert="horz" lIns="91366" tIns="45684" rIns="91366" bIns="4568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6680"/>
            <a:ext cx="2971799" cy="497283"/>
          </a:xfrm>
          <a:prstGeom prst="rect">
            <a:avLst/>
          </a:prstGeom>
        </p:spPr>
        <p:txBody>
          <a:bodyPr vert="horz" lIns="91366" tIns="45684" rIns="91366" bIns="4568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9" y="9446680"/>
            <a:ext cx="2971799" cy="497283"/>
          </a:xfrm>
          <a:prstGeom prst="rect">
            <a:avLst/>
          </a:prstGeom>
        </p:spPr>
        <p:txBody>
          <a:bodyPr vert="horz" lIns="91366" tIns="45684" rIns="91366" bIns="45684" rtlCol="0" anchor="b"/>
          <a:lstStyle>
            <a:lvl1pPr algn="r">
              <a:defRPr sz="1200"/>
            </a:lvl1pPr>
          </a:lstStyle>
          <a:p>
            <a:fld id="{C5C85D07-3EEE-4B56-975D-FA62261C857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3916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6942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249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523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1438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606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4764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18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2299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202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1601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24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848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392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8533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346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780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43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044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9622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184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703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3B298-2179-43BF-8F27-EA553250DBF8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104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A0EC0-2C10-4B14-BE65-FB8B0552C69B}" type="datetimeFigureOut">
              <a:rPr kumimoji="1" lang="ja-JP" altLang="en-US" smtClean="0"/>
              <a:pPr/>
              <a:t>2026/3/11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94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4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52D01-071D-1BF9-E56A-5912E6E35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BA59C02-2BB0-9EAF-1DD5-BACCC2E7FB9C}"/>
              </a:ext>
            </a:extLst>
          </p:cNvPr>
          <p:cNvSpPr/>
          <p:nvPr/>
        </p:nvSpPr>
        <p:spPr>
          <a:xfrm>
            <a:off x="1019436" y="1052736"/>
            <a:ext cx="9937104" cy="2160240"/>
          </a:xfrm>
          <a:prstGeom prst="rect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介護施設での</a:t>
            </a:r>
            <a:endParaRPr kumimoji="1" lang="en-US" altLang="ja-JP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MRSA</a:t>
            </a:r>
            <a:r>
              <a:rPr kumimoji="1" lang="ja-JP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の感染対策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627754-0C82-41BB-8EE7-6C19B5CBBD5E}"/>
              </a:ext>
            </a:extLst>
          </p:cNvPr>
          <p:cNvSpPr txBox="1"/>
          <p:nvPr/>
        </p:nvSpPr>
        <p:spPr>
          <a:xfrm>
            <a:off x="2927648" y="323712"/>
            <a:ext cx="612068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イラストで学ぶ 高齢者介護施設の感染対策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929CD7-A143-43B9-B6EB-5C932810A0D6}"/>
              </a:ext>
            </a:extLst>
          </p:cNvPr>
          <p:cNvSpPr txBox="1"/>
          <p:nvPr/>
        </p:nvSpPr>
        <p:spPr>
          <a:xfrm>
            <a:off x="7564265" y="5420543"/>
            <a:ext cx="33922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制作</a:t>
            </a:r>
            <a:endParaRPr lang="en-US" altLang="ja-JP" sz="7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✚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日本赤十字豊田看護大学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645FE0A-431A-438C-8FAE-CA527766F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916832"/>
            <a:ext cx="3292323" cy="449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10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ECB0195-7909-43B1-AF5C-C6A4A1950B3F}"/>
              </a:ext>
            </a:extLst>
          </p:cNvPr>
          <p:cNvGrpSpPr/>
          <p:nvPr/>
        </p:nvGrpSpPr>
        <p:grpSpPr>
          <a:xfrm>
            <a:off x="6600056" y="2636912"/>
            <a:ext cx="3451012" cy="3941560"/>
            <a:chOff x="6022528" y="2536037"/>
            <a:chExt cx="3252716" cy="3629901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AF146576-097F-403A-A4EB-846873E3A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0587" y="3986919"/>
              <a:ext cx="1757123" cy="2179019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42F4E41F-4C2D-4E8F-9CF5-A6B4A0FAA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7036">
              <a:off x="6596678" y="2536037"/>
              <a:ext cx="2397433" cy="183182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D505FB32-A04C-4AE5-A64D-96806886B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0832">
              <a:off x="7580177" y="3898011"/>
              <a:ext cx="1695067" cy="1350053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1F1685B-B892-4827-A88E-42F584FB1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46762">
              <a:off x="6022528" y="2612405"/>
              <a:ext cx="1109401" cy="2240577"/>
            </a:xfrm>
            <a:prstGeom prst="rect">
              <a:avLst/>
            </a:prstGeom>
          </p:spPr>
        </p:pic>
      </p:grpSp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95A397AD-08CE-4E8C-8E1C-1D88054F445C}"/>
              </a:ext>
            </a:extLst>
          </p:cNvPr>
          <p:cNvSpPr/>
          <p:nvPr/>
        </p:nvSpPr>
        <p:spPr>
          <a:xfrm>
            <a:off x="1337987" y="260648"/>
            <a:ext cx="4968552" cy="3168352"/>
          </a:xfrm>
          <a:prstGeom prst="wedgeEllipseCallout">
            <a:avLst>
              <a:gd name="adj1" fmla="val 41148"/>
              <a:gd name="adj2" fmla="val 4692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一方・・・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「発症」とは？</a:t>
            </a:r>
          </a:p>
        </p:txBody>
      </p:sp>
    </p:spTree>
    <p:extLst>
      <p:ext uri="{BB962C8B-B14F-4D97-AF65-F5344CB8AC3E}">
        <p14:creationId xmlns:p14="http://schemas.microsoft.com/office/powerpoint/2010/main" val="306715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28A7B8-8B50-411D-A164-D1221169E6A7}"/>
              </a:ext>
            </a:extLst>
          </p:cNvPr>
          <p:cNvSpPr txBox="1"/>
          <p:nvPr/>
        </p:nvSpPr>
        <p:spPr>
          <a:xfrm>
            <a:off x="407368" y="913014"/>
            <a:ext cx="110892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ja-JP" altLang="ja-JP" sz="28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発症</a:t>
            </a:r>
            <a:r>
              <a:rPr lang="ja-JP" altLang="en-US" sz="28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とは、</a:t>
            </a:r>
            <a:r>
              <a:rPr lang="ja-JP" altLang="ja-JP" sz="28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菌</a:t>
            </a:r>
            <a:r>
              <a:rPr lang="ja-JP" altLang="en-US" sz="28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の量</a:t>
            </a:r>
            <a:r>
              <a:rPr lang="ja-JP" altLang="ja-JP" sz="28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が増えて、発熱や膿、咳など症状が出ている状態です。</a:t>
            </a:r>
            <a:endParaRPr lang="en-US" altLang="ja-JP" sz="2000" kern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ja-JP" altLang="ja-JP" sz="28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医師の指示に従い</a:t>
            </a:r>
            <a:r>
              <a:rPr lang="ja-JP" altLang="en-US" sz="28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、</a:t>
            </a:r>
            <a:r>
              <a:rPr lang="ja-JP" altLang="ja-JP" sz="28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治療が必要です。</a:t>
            </a:r>
            <a:endParaRPr lang="en-US" altLang="ja-JP" sz="2800" kern="1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ja-JP" altLang="ja-JP" sz="28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排菌量が多い場合は、個室管理</a:t>
            </a:r>
            <a:r>
              <a:rPr lang="ja-JP" altLang="en-US" sz="28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、接触感染対策が必要になります。</a:t>
            </a:r>
            <a:endParaRPr lang="ja-JP" altLang="ja-JP" sz="2000" kern="1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7C560D-FACC-434B-AAC4-05B6B21AEFEE}"/>
              </a:ext>
            </a:extLst>
          </p:cNvPr>
          <p:cNvSpPr txBox="1"/>
          <p:nvPr/>
        </p:nvSpPr>
        <p:spPr>
          <a:xfrm>
            <a:off x="479376" y="260648"/>
            <a:ext cx="3635114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/>
              <a:t>MRSA</a:t>
            </a:r>
            <a:r>
              <a:rPr kumimoji="1" lang="ja-JP" altLang="en-US" sz="3200" dirty="0"/>
              <a:t>の発症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CEF2BF1-6104-4B4F-810F-417F4440C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73" y="2383802"/>
            <a:ext cx="4935234" cy="45007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D44D1DD-78A4-4E66-A446-53EF0FC316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81" y="2800869"/>
            <a:ext cx="4386874" cy="402803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DD633EA-0A94-403B-BD31-5ADF9A041D08}"/>
              </a:ext>
            </a:extLst>
          </p:cNvPr>
          <p:cNvSpPr txBox="1"/>
          <p:nvPr/>
        </p:nvSpPr>
        <p:spPr>
          <a:xfrm>
            <a:off x="1717508" y="2800869"/>
            <a:ext cx="1158850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MRSA</a:t>
            </a:r>
          </a:p>
          <a:p>
            <a:pPr algn="ctr"/>
            <a:r>
              <a:rPr kumimoji="1" lang="ja-JP" altLang="en-US" sz="2800" dirty="0"/>
              <a:t>肺炎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C83564A-092E-4324-95CD-19039EEA7C19}"/>
              </a:ext>
            </a:extLst>
          </p:cNvPr>
          <p:cNvSpPr txBox="1"/>
          <p:nvPr/>
        </p:nvSpPr>
        <p:spPr>
          <a:xfrm>
            <a:off x="6806081" y="2800868"/>
            <a:ext cx="1158850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MRSA</a:t>
            </a:r>
          </a:p>
          <a:p>
            <a:pPr algn="ctr"/>
            <a:r>
              <a:rPr kumimoji="1" lang="ja-JP" altLang="en-US" sz="2800" dirty="0"/>
              <a:t>褥瘡</a:t>
            </a:r>
          </a:p>
        </p:txBody>
      </p:sp>
    </p:spTree>
    <p:extLst>
      <p:ext uri="{BB962C8B-B14F-4D97-AF65-F5344CB8AC3E}">
        <p14:creationId xmlns:p14="http://schemas.microsoft.com/office/powerpoint/2010/main" val="2363285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5FD1018-ED3B-48B0-92B5-D4F0420E3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0" y="1633544"/>
            <a:ext cx="5915602" cy="515719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40CC1D1-CCBF-4145-98B7-A27204277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46" y="1070937"/>
            <a:ext cx="5745444" cy="569657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EBA8F47-1155-4C53-B1A6-3B9B25269F62}"/>
              </a:ext>
            </a:extLst>
          </p:cNvPr>
          <p:cNvSpPr txBox="1"/>
          <p:nvPr/>
        </p:nvSpPr>
        <p:spPr>
          <a:xfrm>
            <a:off x="438611" y="1044798"/>
            <a:ext cx="1163114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MRSA</a:t>
            </a:r>
          </a:p>
          <a:p>
            <a:pPr algn="ctr"/>
            <a:r>
              <a:rPr kumimoji="1" lang="ja-JP" altLang="en-US" sz="2800" dirty="0"/>
              <a:t>肺炎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A6AFB5-B376-43F3-9B2D-5854BBB0A39F}"/>
              </a:ext>
            </a:extLst>
          </p:cNvPr>
          <p:cNvSpPr txBox="1"/>
          <p:nvPr/>
        </p:nvSpPr>
        <p:spPr>
          <a:xfrm>
            <a:off x="6711329" y="4893539"/>
            <a:ext cx="1163114" cy="95410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MRSA</a:t>
            </a:r>
          </a:p>
          <a:p>
            <a:pPr algn="ctr"/>
            <a:r>
              <a:rPr kumimoji="1" lang="ja-JP" altLang="en-US" sz="2800" dirty="0"/>
              <a:t>褥瘡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C6D77E9-BC12-4E1B-95A2-3C58CF874BD3}"/>
              </a:ext>
            </a:extLst>
          </p:cNvPr>
          <p:cNvCxnSpPr/>
          <p:nvPr/>
        </p:nvCxnSpPr>
        <p:spPr>
          <a:xfrm>
            <a:off x="6150544" y="476672"/>
            <a:ext cx="0" cy="64807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82F1E6-9262-436E-B3F6-2D43D4D1A900}"/>
              </a:ext>
            </a:extLst>
          </p:cNvPr>
          <p:cNvSpPr txBox="1"/>
          <p:nvPr/>
        </p:nvSpPr>
        <p:spPr>
          <a:xfrm>
            <a:off x="438611" y="229438"/>
            <a:ext cx="11274013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/>
              <a:t>接触感染対策</a:t>
            </a:r>
          </a:p>
        </p:txBody>
      </p:sp>
    </p:spTree>
    <p:extLst>
      <p:ext uri="{BB962C8B-B14F-4D97-AF65-F5344CB8AC3E}">
        <p14:creationId xmlns:p14="http://schemas.microsoft.com/office/powerpoint/2010/main" val="3074821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id="{C3D3A6B0-1952-4472-896B-A44719C98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333848"/>
              </p:ext>
            </p:extLst>
          </p:nvPr>
        </p:nvGraphicFramePr>
        <p:xfrm>
          <a:off x="191344" y="332656"/>
          <a:ext cx="11449272" cy="6192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196357031"/>
                    </a:ext>
                  </a:extLst>
                </a:gridCol>
                <a:gridCol w="7200800">
                  <a:extLst>
                    <a:ext uri="{9D8B030D-6E8A-4147-A177-3AD203B41FA5}">
                      <a16:colId xmlns:a16="http://schemas.microsoft.com/office/drawing/2014/main" val="1976784573"/>
                    </a:ext>
                  </a:extLst>
                </a:gridCol>
              </a:tblGrid>
              <a:tr h="9878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/>
                        <a:t>保菌</a:t>
                      </a:r>
                      <a:endParaRPr kumimoji="1" lang="en-US" altLang="ja-JP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発症　（</a:t>
                      </a:r>
                      <a:r>
                        <a:rPr kumimoji="1" lang="en-US" altLang="ja-JP" sz="3200" dirty="0"/>
                        <a:t>MRSA</a:t>
                      </a:r>
                      <a:r>
                        <a:rPr kumimoji="1" lang="ja-JP" altLang="en-US" sz="3200" dirty="0"/>
                        <a:t>感染症）</a:t>
                      </a:r>
                      <a:endParaRPr kumimoji="1" lang="en-US" altLang="ja-JP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3584195"/>
                  </a:ext>
                </a:extLst>
              </a:tr>
              <a:tr h="5204863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35748"/>
                  </a:ext>
                </a:extLst>
              </a:tr>
            </a:tbl>
          </a:graphicData>
        </a:graphic>
      </p:graphicFrame>
      <p:pic>
        <p:nvPicPr>
          <p:cNvPr id="3" name="図 2">
            <a:extLst>
              <a:ext uri="{FF2B5EF4-FFF2-40B4-BE49-F238E27FC236}">
                <a16:creationId xmlns:a16="http://schemas.microsoft.com/office/drawing/2014/main" id="{E382E136-2914-46AC-9A5D-A05F4B9FBF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8805">
            <a:off x="4372607" y="1982529"/>
            <a:ext cx="4578820" cy="417573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638A2D1-DFCE-4652-99E5-D0F03597E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012" y="2939609"/>
            <a:ext cx="3384376" cy="310753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952B3B-565B-48F1-BFC8-1A132489CF33}"/>
              </a:ext>
            </a:extLst>
          </p:cNvPr>
          <p:cNvSpPr txBox="1"/>
          <p:nvPr/>
        </p:nvSpPr>
        <p:spPr>
          <a:xfrm>
            <a:off x="4711367" y="1862391"/>
            <a:ext cx="11765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MRSA</a:t>
            </a:r>
          </a:p>
          <a:p>
            <a:pPr algn="ctr"/>
            <a:r>
              <a:rPr kumimoji="1" lang="ja-JP" altLang="en-US" sz="3200" dirty="0"/>
              <a:t>肺炎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018CAFA-8492-4B23-AFA4-6278792C5C66}"/>
              </a:ext>
            </a:extLst>
          </p:cNvPr>
          <p:cNvSpPr txBox="1"/>
          <p:nvPr/>
        </p:nvSpPr>
        <p:spPr>
          <a:xfrm>
            <a:off x="8883713" y="1556790"/>
            <a:ext cx="11765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MRSA</a:t>
            </a:r>
          </a:p>
          <a:p>
            <a:pPr algn="ctr"/>
            <a:r>
              <a:rPr kumimoji="1" lang="ja-JP" altLang="en-US" sz="3200" dirty="0"/>
              <a:t>褥瘡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99ADBB8-9AE6-4D85-AEFD-AE6B18949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22" y="1556790"/>
            <a:ext cx="3602658" cy="4663951"/>
          </a:xfrm>
          <a:prstGeom prst="rect">
            <a:avLst/>
          </a:prstGeom>
        </p:spPr>
      </p:pic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0D657807-1A35-426D-BE76-4290DA829D78}"/>
              </a:ext>
            </a:extLst>
          </p:cNvPr>
          <p:cNvSpPr/>
          <p:nvPr/>
        </p:nvSpPr>
        <p:spPr>
          <a:xfrm>
            <a:off x="458239" y="1995398"/>
            <a:ext cx="1579424" cy="1005210"/>
          </a:xfrm>
          <a:prstGeom prst="wedgeRoundRectCallout">
            <a:avLst>
              <a:gd name="adj1" fmla="val 56360"/>
              <a:gd name="adj2" fmla="val 10746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ysClr val="windowText" lastClr="000000"/>
                </a:solidFill>
              </a:rPr>
              <a:t>症状は</a:t>
            </a:r>
            <a:endParaRPr kumimoji="1" lang="en-US" altLang="ja-JP" sz="2000" dirty="0">
              <a:solidFill>
                <a:sysClr val="windowText" lastClr="000000"/>
              </a:solidFill>
            </a:endParaRPr>
          </a:p>
          <a:p>
            <a:pPr algn="ctr"/>
            <a:r>
              <a:rPr lang="ja-JP" altLang="en-US" sz="2000" dirty="0">
                <a:solidFill>
                  <a:sysClr val="windowText" lastClr="000000"/>
                </a:solidFill>
              </a:rPr>
              <a:t>ありません</a:t>
            </a:r>
            <a:endParaRPr kumimoji="1" lang="ja-JP" altLang="en-US" sz="2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61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BF60B4D-6484-46C8-A185-4E273652E483}"/>
              </a:ext>
            </a:extLst>
          </p:cNvPr>
          <p:cNvGrpSpPr/>
          <p:nvPr/>
        </p:nvGrpSpPr>
        <p:grpSpPr>
          <a:xfrm rot="534539">
            <a:off x="8117986" y="1189898"/>
            <a:ext cx="3673806" cy="5380118"/>
            <a:chOff x="967919" y="-524596"/>
            <a:chExt cx="4790867" cy="6401643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4A68160-92CB-4A0F-964E-B1ACF286B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0" t="3788" r="4173" b="6574"/>
            <a:stretch/>
          </p:blipFill>
          <p:spPr>
            <a:xfrm rot="20615047">
              <a:off x="2384273" y="1332397"/>
              <a:ext cx="3374513" cy="4060856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59377A61-F73C-47B2-9C3B-4D38AF4F8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1" t="2315" r="4563" b="13094"/>
            <a:stretch/>
          </p:blipFill>
          <p:spPr>
            <a:xfrm>
              <a:off x="967919" y="3359271"/>
              <a:ext cx="1940786" cy="2517776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B24D55F-65A0-4586-A973-6B9EEAC88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07394">
              <a:off x="1836703" y="-524596"/>
              <a:ext cx="1585904" cy="2567136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330A5D-20F6-4CB9-B37F-2DE24EE873E1}"/>
              </a:ext>
            </a:extLst>
          </p:cNvPr>
          <p:cNvSpPr txBox="1"/>
          <p:nvPr/>
        </p:nvSpPr>
        <p:spPr>
          <a:xfrm>
            <a:off x="2423592" y="942390"/>
            <a:ext cx="61670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/>
              <a:t>MRSA</a:t>
            </a:r>
            <a:r>
              <a:rPr lang="ja-JP" altLang="en-US" sz="4800" dirty="0"/>
              <a:t>は</a:t>
            </a:r>
            <a:endParaRPr lang="en-US" altLang="ja-JP" sz="4800" dirty="0"/>
          </a:p>
          <a:p>
            <a:pPr algn="ctr"/>
            <a:r>
              <a:rPr kumimoji="1" lang="ja-JP" altLang="en-US" sz="4800" dirty="0"/>
              <a:t>どのようにして</a:t>
            </a:r>
            <a:endParaRPr kumimoji="1" lang="en-US" altLang="ja-JP" sz="4800" dirty="0"/>
          </a:p>
          <a:p>
            <a:pPr algn="ctr"/>
            <a:r>
              <a:rPr lang="ja-JP" altLang="en-US" sz="4800" dirty="0"/>
              <a:t>広がっていくのだろう？</a:t>
            </a:r>
            <a:endParaRPr kumimoji="1" lang="ja-JP" altLang="en-US" sz="4800" dirty="0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9F055339-F752-4EF6-AB95-3F8007CCA8C7}"/>
              </a:ext>
            </a:extLst>
          </p:cNvPr>
          <p:cNvSpPr/>
          <p:nvPr/>
        </p:nvSpPr>
        <p:spPr>
          <a:xfrm>
            <a:off x="839415" y="476672"/>
            <a:ext cx="1472649" cy="1368152"/>
          </a:xfrm>
          <a:prstGeom prst="ellipse">
            <a:avLst/>
          </a:prstGeom>
          <a:solidFill>
            <a:srgbClr val="0099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0" dirty="0">
                <a:solidFill>
                  <a:schemeClr val="bg1"/>
                </a:solidFill>
              </a:rPr>
              <a:t>3</a:t>
            </a:r>
            <a:endParaRPr kumimoji="1" lang="ja-JP" altLang="en-US" sz="8000" dirty="0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56BC0E1-FF77-46B4-8423-CF4D55868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508">
            <a:off x="10044305" y="991506"/>
            <a:ext cx="1216127" cy="215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85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79D8D18-B32B-41B5-8D4B-23B212F01E7C}"/>
              </a:ext>
            </a:extLst>
          </p:cNvPr>
          <p:cNvGrpSpPr/>
          <p:nvPr/>
        </p:nvGrpSpPr>
        <p:grpSpPr>
          <a:xfrm>
            <a:off x="119336" y="404664"/>
            <a:ext cx="11390810" cy="6340686"/>
            <a:chOff x="407368" y="258657"/>
            <a:chExt cx="11390810" cy="6340686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20F5B8A-40F5-4D4A-BB94-798EBDB94747}"/>
                </a:ext>
              </a:extLst>
            </p:cNvPr>
            <p:cNvSpPr txBox="1"/>
            <p:nvPr/>
          </p:nvSpPr>
          <p:spPr>
            <a:xfrm>
              <a:off x="407368" y="258657"/>
              <a:ext cx="7473372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3600" dirty="0">
                  <a:latin typeface="+mn-ea"/>
                </a:rPr>
                <a:t>MRSA</a:t>
              </a:r>
              <a:r>
                <a:rPr lang="ja-JP" altLang="en-US" sz="3600" dirty="0">
                  <a:latin typeface="+mn-ea"/>
                </a:rPr>
                <a:t>は、菌が付着した人の手や</a:t>
              </a:r>
              <a:endParaRPr lang="en-US" altLang="ja-JP" sz="3600" dirty="0">
                <a:latin typeface="+mn-ea"/>
              </a:endParaRPr>
            </a:p>
            <a:p>
              <a:pPr algn="ctr"/>
              <a:r>
                <a:rPr lang="ja-JP" altLang="en-US" sz="3600" dirty="0">
                  <a:latin typeface="+mn-ea"/>
                </a:rPr>
                <a:t>ベッド周辺やテーブル、ドアノブ</a:t>
              </a:r>
              <a:endParaRPr lang="en-US" altLang="ja-JP" sz="3600" dirty="0">
                <a:latin typeface="+mn-ea"/>
              </a:endParaRPr>
            </a:p>
            <a:p>
              <a:pPr algn="ctr"/>
              <a:r>
                <a:rPr lang="ja-JP" altLang="en-US" sz="3600" dirty="0">
                  <a:latin typeface="+mn-ea"/>
                </a:rPr>
                <a:t>医療器具などの環境を介して</a:t>
              </a:r>
              <a:endParaRPr lang="en-US" altLang="ja-JP" sz="3600" dirty="0">
                <a:latin typeface="+mn-ea"/>
              </a:endParaRPr>
            </a:p>
            <a:p>
              <a:pPr algn="ctr"/>
              <a:r>
                <a:rPr lang="ja-JP" altLang="en-US" sz="3600" dirty="0">
                  <a:latin typeface="+mn-ea"/>
                </a:rPr>
                <a:t>人から人へ</a:t>
              </a:r>
              <a:endParaRPr lang="en-US" altLang="ja-JP" sz="3600" dirty="0">
                <a:latin typeface="+mn-ea"/>
              </a:endParaRPr>
            </a:p>
            <a:p>
              <a:pPr algn="ctr"/>
              <a:r>
                <a:rPr lang="ja-JP" altLang="en-US" sz="3600" dirty="0">
                  <a:latin typeface="+mn-ea"/>
                </a:rPr>
                <a:t>接触感染で広がっていきます</a:t>
              </a:r>
            </a:p>
          </p:txBody>
        </p:sp>
        <p:sp>
          <p:nvSpPr>
            <p:cNvPr id="9" name="吹き出し: 角を丸めた四角形 8">
              <a:extLst>
                <a:ext uri="{FF2B5EF4-FFF2-40B4-BE49-F238E27FC236}">
                  <a16:creationId xmlns:a16="http://schemas.microsoft.com/office/drawing/2014/main" id="{BAF2097F-D1DB-4EB1-AC43-CED738AAD004}"/>
                </a:ext>
              </a:extLst>
            </p:cNvPr>
            <p:cNvSpPr/>
            <p:nvPr/>
          </p:nvSpPr>
          <p:spPr>
            <a:xfrm>
              <a:off x="8278673" y="1159798"/>
              <a:ext cx="3519505" cy="1742950"/>
            </a:xfrm>
            <a:prstGeom prst="wedgeRoundRectCallout">
              <a:avLst>
                <a:gd name="adj1" fmla="val -23819"/>
                <a:gd name="adj2" fmla="val 80590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>
                  <a:solidFill>
                    <a:schemeClr val="tx1"/>
                  </a:solidFill>
                </a:rPr>
                <a:t>MRSA</a:t>
              </a:r>
              <a:r>
                <a:rPr kumimoji="1" lang="ja-JP" altLang="en-US" sz="2800" dirty="0">
                  <a:solidFill>
                    <a:schemeClr val="tx1"/>
                  </a:solidFill>
                </a:rPr>
                <a:t>は</a:t>
              </a:r>
              <a:endParaRPr kumimoji="1" lang="en-US" altLang="ja-JP" sz="2800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2800" dirty="0">
                  <a:solidFill>
                    <a:schemeClr val="tx1"/>
                  </a:solidFill>
                </a:rPr>
                <a:t>接触感染で</a:t>
              </a:r>
              <a:endParaRPr lang="en-US" altLang="ja-JP" sz="2800" dirty="0">
                <a:solidFill>
                  <a:schemeClr val="tx1"/>
                </a:solidFill>
              </a:endParaRPr>
            </a:p>
            <a:p>
              <a:pPr algn="ctr"/>
              <a:r>
                <a:rPr kumimoji="1" lang="ja-JP" altLang="en-US" sz="2800" dirty="0">
                  <a:solidFill>
                    <a:schemeClr val="tx1"/>
                  </a:solidFill>
                </a:rPr>
                <a:t>広がっていきます</a:t>
              </a:r>
              <a:r>
                <a:rPr kumimoji="1" lang="ja-JP" altLang="en-US" sz="2800" i="1" dirty="0">
                  <a:solidFill>
                    <a:schemeClr val="tx1"/>
                  </a:solidFill>
                </a:rPr>
                <a:t>！</a:t>
              </a: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8A9A18FA-63F7-4CA9-85BD-6A922F7EE51A}"/>
                </a:ext>
              </a:extLst>
            </p:cNvPr>
            <p:cNvGrpSpPr/>
            <p:nvPr/>
          </p:nvGrpSpPr>
          <p:grpSpPr>
            <a:xfrm>
              <a:off x="7176120" y="2741152"/>
              <a:ext cx="3744416" cy="3858191"/>
              <a:chOff x="6798305" y="1343564"/>
              <a:chExt cx="4715195" cy="5154335"/>
            </a:xfrm>
          </p:grpSpPr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FB032C66-0BD5-4328-A217-911CCB927D0C}"/>
                  </a:ext>
                </a:extLst>
              </p:cNvPr>
              <p:cNvGrpSpPr/>
              <p:nvPr/>
            </p:nvGrpSpPr>
            <p:grpSpPr>
              <a:xfrm>
                <a:off x="6881597" y="2276872"/>
                <a:ext cx="4631903" cy="4221027"/>
                <a:chOff x="4178322" y="1926311"/>
                <a:chExt cx="4138846" cy="4005003"/>
              </a:xfrm>
            </p:grpSpPr>
            <p:pic>
              <p:nvPicPr>
                <p:cNvPr id="20" name="図 19">
                  <a:extLst>
                    <a:ext uri="{FF2B5EF4-FFF2-40B4-BE49-F238E27FC236}">
                      <a16:creationId xmlns:a16="http://schemas.microsoft.com/office/drawing/2014/main" id="{AA54AA64-9E51-4DB7-A4AA-3D98D93AC0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167657" flipH="1">
                  <a:off x="6417814" y="3580638"/>
                  <a:ext cx="1775161" cy="1373652"/>
                </a:xfrm>
                <a:prstGeom prst="rect">
                  <a:avLst/>
                </a:prstGeom>
              </p:spPr>
            </p:pic>
            <p:pic>
              <p:nvPicPr>
                <p:cNvPr id="21" name="図 20">
                  <a:extLst>
                    <a:ext uri="{FF2B5EF4-FFF2-40B4-BE49-F238E27FC236}">
                      <a16:creationId xmlns:a16="http://schemas.microsoft.com/office/drawing/2014/main" id="{38B8C050-DEDC-4636-8187-2CC988A93F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18213">
                  <a:off x="5447683" y="3305875"/>
                  <a:ext cx="2117109" cy="2625439"/>
                </a:xfrm>
                <a:prstGeom prst="rect">
                  <a:avLst/>
                </a:prstGeom>
              </p:spPr>
            </p:pic>
            <p:pic>
              <p:nvPicPr>
                <p:cNvPr id="22" name="図 21">
                  <a:extLst>
                    <a:ext uri="{FF2B5EF4-FFF2-40B4-BE49-F238E27FC236}">
                      <a16:creationId xmlns:a16="http://schemas.microsoft.com/office/drawing/2014/main" id="{89169CFF-8394-4204-A42C-8F8CFE1610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65151">
                  <a:off x="5520206" y="1926311"/>
                  <a:ext cx="2796962" cy="1874435"/>
                </a:xfrm>
                <a:prstGeom prst="rect">
                  <a:avLst/>
                </a:prstGeom>
              </p:spPr>
            </p:pic>
            <p:pic>
              <p:nvPicPr>
                <p:cNvPr id="23" name="図 22">
                  <a:extLst>
                    <a:ext uri="{FF2B5EF4-FFF2-40B4-BE49-F238E27FC236}">
                      <a16:creationId xmlns:a16="http://schemas.microsoft.com/office/drawing/2014/main" id="{11501DD6-FE06-4AE2-83C1-A7D1AD099A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4178322" y="2018562"/>
                  <a:ext cx="2740365" cy="2230722"/>
                </a:xfrm>
                <a:prstGeom prst="rect">
                  <a:avLst/>
                </a:prstGeom>
              </p:spPr>
            </p:pic>
          </p:grpSp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8293AD94-E9D8-40A0-9EEE-CE725C9067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6" t="3485" r="3108" b="9781"/>
              <a:stretch/>
            </p:blipFill>
            <p:spPr>
              <a:xfrm rot="835473">
                <a:off x="6798305" y="1343564"/>
                <a:ext cx="1282512" cy="168890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95340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993CCE4-1E77-4248-AD2E-70476FCB1427}"/>
              </a:ext>
            </a:extLst>
          </p:cNvPr>
          <p:cNvGrpSpPr/>
          <p:nvPr/>
        </p:nvGrpSpPr>
        <p:grpSpPr>
          <a:xfrm>
            <a:off x="2012363" y="100302"/>
            <a:ext cx="7720153" cy="6757698"/>
            <a:chOff x="2012363" y="100302"/>
            <a:chExt cx="7720153" cy="6757698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E7A9CFC8-EFA5-411F-A21B-EA8C27935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5205">
              <a:off x="8033063" y="100302"/>
              <a:ext cx="1318567" cy="2227242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BFADC3E3-1BCD-45E6-8564-871AC6FF5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2460">
              <a:off x="5986894" y="1975263"/>
              <a:ext cx="3745622" cy="4882737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806D22E-4FD7-42B0-87AF-B91FAE142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53411">
              <a:off x="2012363" y="2319302"/>
              <a:ext cx="5236323" cy="3707716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D18298B-4DCA-4F46-9A2E-390CCDB76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77262">
              <a:off x="6752859" y="122213"/>
              <a:ext cx="1318567" cy="2227242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E597C7C-AF85-4ACD-AB10-BA6552769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77940">
              <a:off x="5961793" y="443839"/>
              <a:ext cx="1318567" cy="2227242"/>
            </a:xfrm>
            <a:prstGeom prst="rect">
              <a:avLst/>
            </a:prstGeom>
          </p:spPr>
        </p:pic>
        <p:sp>
          <p:nvSpPr>
            <p:cNvPr id="8" name="吹き出し: 角を丸めた四角形 7">
              <a:extLst>
                <a:ext uri="{FF2B5EF4-FFF2-40B4-BE49-F238E27FC236}">
                  <a16:creationId xmlns:a16="http://schemas.microsoft.com/office/drawing/2014/main" id="{60490F1D-C51B-455F-8EB5-0169E7DB3060}"/>
                </a:ext>
              </a:extLst>
            </p:cNvPr>
            <p:cNvSpPr/>
            <p:nvPr/>
          </p:nvSpPr>
          <p:spPr>
            <a:xfrm>
              <a:off x="2180858" y="476672"/>
              <a:ext cx="3566003" cy="1481107"/>
            </a:xfrm>
            <a:prstGeom prst="wedgeRoundRectCallout">
              <a:avLst>
                <a:gd name="adj1" fmla="val 76136"/>
                <a:gd name="adj2" fmla="val 184189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dirty="0">
                  <a:solidFill>
                    <a:schemeClr val="tx1"/>
                  </a:solidFill>
                </a:rPr>
                <a:t>手指衛生が</a:t>
              </a:r>
              <a:endParaRPr kumimoji="1" lang="en-US" altLang="ja-JP" sz="3600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3600" dirty="0">
                  <a:solidFill>
                    <a:schemeClr val="tx1"/>
                  </a:solidFill>
                </a:rPr>
                <a:t>大切ですね</a:t>
              </a:r>
              <a:endParaRPr kumimoji="1" lang="ja-JP" altLang="en-US" sz="3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198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330A5D-20F6-4CB9-B37F-2DE24EE873E1}"/>
              </a:ext>
            </a:extLst>
          </p:cNvPr>
          <p:cNvSpPr txBox="1"/>
          <p:nvPr/>
        </p:nvSpPr>
        <p:spPr>
          <a:xfrm>
            <a:off x="2868739" y="413663"/>
            <a:ext cx="32624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/>
              <a:t>MRSA</a:t>
            </a:r>
          </a:p>
          <a:p>
            <a:pPr algn="ctr"/>
            <a:r>
              <a:rPr lang="ja-JP" altLang="en-US" sz="6000" dirty="0"/>
              <a:t>の</a:t>
            </a:r>
            <a:endParaRPr lang="en-US" altLang="ja-JP" sz="6000" dirty="0"/>
          </a:p>
          <a:p>
            <a:pPr algn="ctr"/>
            <a:r>
              <a:rPr lang="ja-JP" altLang="en-US" sz="6000" dirty="0"/>
              <a:t>感染対策</a:t>
            </a:r>
            <a:endParaRPr kumimoji="1" lang="ja-JP" altLang="en-US" sz="6000" dirty="0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9F055339-F752-4EF6-AB95-3F8007CCA8C7}"/>
              </a:ext>
            </a:extLst>
          </p:cNvPr>
          <p:cNvSpPr/>
          <p:nvPr/>
        </p:nvSpPr>
        <p:spPr>
          <a:xfrm>
            <a:off x="839415" y="476672"/>
            <a:ext cx="1472649" cy="1368152"/>
          </a:xfrm>
          <a:prstGeom prst="ellipse">
            <a:avLst/>
          </a:prstGeom>
          <a:solidFill>
            <a:srgbClr val="0099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0" dirty="0">
                <a:solidFill>
                  <a:schemeClr val="bg1"/>
                </a:solidFill>
              </a:rPr>
              <a:t>4</a:t>
            </a:r>
            <a:endParaRPr kumimoji="1" lang="ja-JP" altLang="en-US" sz="8000" dirty="0">
              <a:solidFill>
                <a:schemeClr val="bg1"/>
              </a:solidFill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2B7FE95-48B2-44A0-A3D9-070FCCED3423}"/>
              </a:ext>
            </a:extLst>
          </p:cNvPr>
          <p:cNvGrpSpPr/>
          <p:nvPr/>
        </p:nvGrpSpPr>
        <p:grpSpPr>
          <a:xfrm>
            <a:off x="6744072" y="1669717"/>
            <a:ext cx="5259252" cy="5213055"/>
            <a:chOff x="1484820" y="232610"/>
            <a:chExt cx="5896083" cy="5856763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D93259B-2D7F-4D6C-BA8C-F67758E64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58737">
              <a:off x="2836722" y="232610"/>
              <a:ext cx="4157490" cy="5032162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B732480-4B32-4E1C-8A9F-A5DE43B84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7611">
              <a:off x="1484820" y="1416485"/>
              <a:ext cx="2421226" cy="4441634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6D1EE2C-AEE5-44F0-AEEC-1F53270BA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340" b="7075"/>
            <a:stretch/>
          </p:blipFill>
          <p:spPr>
            <a:xfrm rot="20882079">
              <a:off x="2995079" y="4738385"/>
              <a:ext cx="3069421" cy="845859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55C541D1-F6A1-4946-952B-583C5273D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6723">
              <a:off x="5374576" y="3484725"/>
              <a:ext cx="2006327" cy="2604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7486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14F331A-6034-4EDD-BAC2-EBBC8377391E}"/>
              </a:ext>
            </a:extLst>
          </p:cNvPr>
          <p:cNvGrpSpPr/>
          <p:nvPr/>
        </p:nvGrpSpPr>
        <p:grpSpPr>
          <a:xfrm>
            <a:off x="1091444" y="237549"/>
            <a:ext cx="10009112" cy="6382902"/>
            <a:chOff x="1055440" y="278616"/>
            <a:chExt cx="10009112" cy="6382902"/>
          </a:xfrm>
        </p:grpSpPr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id="{553563EF-F49F-4056-B2C6-488A19FA9F4B}"/>
                </a:ext>
              </a:extLst>
            </p:cNvPr>
            <p:cNvCxnSpPr>
              <a:cxnSpLocks/>
            </p:cNvCxnSpPr>
            <p:nvPr/>
          </p:nvCxnSpPr>
          <p:spPr>
            <a:xfrm>
              <a:off x="5704096" y="929081"/>
              <a:ext cx="8119" cy="573243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D6C53AC1-BD06-4A03-B18F-DEA61989B69F}"/>
                </a:ext>
              </a:extLst>
            </p:cNvPr>
            <p:cNvGrpSpPr/>
            <p:nvPr/>
          </p:nvGrpSpPr>
          <p:grpSpPr>
            <a:xfrm>
              <a:off x="6672064" y="1184534"/>
              <a:ext cx="3168352" cy="4794954"/>
              <a:chOff x="1581611" y="1124744"/>
              <a:chExt cx="3168352" cy="4794954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A03DE12B-0AD3-428C-846C-B64CEFE65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1611" y="1124744"/>
                <a:ext cx="3168352" cy="3702604"/>
              </a:xfrm>
              <a:prstGeom prst="rect">
                <a:avLst/>
              </a:prstGeom>
            </p:spPr>
          </p:pic>
          <p:sp>
            <p:nvSpPr>
              <p:cNvPr id="11" name="テキスト ボックス 10"/>
              <p:cNvSpPr txBox="1"/>
              <p:nvPr/>
            </p:nvSpPr>
            <p:spPr>
              <a:xfrm>
                <a:off x="1631504" y="5088701"/>
                <a:ext cx="275428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400" dirty="0"/>
                  <a:t>石けんと流水による</a:t>
                </a:r>
                <a:endParaRPr kumimoji="1" lang="en-US" altLang="ja-JP" sz="2400" dirty="0"/>
              </a:p>
              <a:p>
                <a:pPr algn="ctr"/>
                <a:r>
                  <a:rPr lang="ja-JP" altLang="en-US" sz="2400" dirty="0"/>
                  <a:t>手洗い</a:t>
                </a:r>
                <a:endParaRPr kumimoji="1" lang="ja-JP" altLang="en-US" sz="2400" dirty="0"/>
              </a:p>
            </p:txBody>
          </p:sp>
        </p:grp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AE329AED-19C3-4609-BDE2-DE64E840BC0B}"/>
                </a:ext>
              </a:extLst>
            </p:cNvPr>
            <p:cNvGrpSpPr/>
            <p:nvPr/>
          </p:nvGrpSpPr>
          <p:grpSpPr>
            <a:xfrm>
              <a:off x="1271464" y="1340768"/>
              <a:ext cx="4083169" cy="4743109"/>
              <a:chOff x="6312668" y="1124744"/>
              <a:chExt cx="4083169" cy="4743109"/>
            </a:xfrm>
          </p:grpSpPr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5B741112-B3E3-4F57-8091-36E7979C9154}"/>
                  </a:ext>
                </a:extLst>
              </p:cNvPr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74"/>
              <a:stretch/>
            </p:blipFill>
            <p:spPr bwMode="auto">
              <a:xfrm>
                <a:off x="6666348" y="1124744"/>
                <a:ext cx="3375810" cy="366622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テキスト ボックス 12"/>
              <p:cNvSpPr txBox="1"/>
              <p:nvPr/>
            </p:nvSpPr>
            <p:spPr>
              <a:xfrm>
                <a:off x="6312668" y="5036856"/>
                <a:ext cx="408316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400" dirty="0"/>
                  <a:t>アルコール（エタノール）による</a:t>
                </a:r>
                <a:endParaRPr kumimoji="1" lang="en-US" altLang="ja-JP" sz="2400" dirty="0"/>
              </a:p>
              <a:p>
                <a:pPr algn="ctr"/>
                <a:r>
                  <a:rPr lang="ja-JP" altLang="en-US" sz="2400" dirty="0"/>
                  <a:t>手指消毒</a:t>
                </a:r>
                <a:endParaRPr kumimoji="1" lang="ja-JP" altLang="en-US" sz="2400" dirty="0"/>
              </a:p>
            </p:txBody>
          </p:sp>
        </p:grp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DB28546-557A-43F7-B4E1-5E9DE316547B}"/>
                </a:ext>
              </a:extLst>
            </p:cNvPr>
            <p:cNvSpPr txBox="1"/>
            <p:nvPr/>
          </p:nvSpPr>
          <p:spPr>
            <a:xfrm>
              <a:off x="1055440" y="278616"/>
              <a:ext cx="10009112" cy="5847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7200" algn="l"/>
                </a:tabLst>
                <a:defRPr/>
              </a:pPr>
              <a:r>
                <a:rPr kumimoji="1" lang="ja-JP" altLang="ja-JP" sz="32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手指衛生</a:t>
              </a:r>
              <a:r>
                <a:rPr kumimoji="1" lang="ja-JP" altLang="en-US" sz="32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を</a:t>
              </a:r>
              <a:r>
                <a:rPr kumimoji="1" lang="ja-JP" altLang="ja-JP" sz="32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徹底</a:t>
              </a:r>
              <a:r>
                <a:rPr kumimoji="1" lang="ja-JP" altLang="en-US" sz="32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しましょう</a:t>
              </a:r>
              <a:endPara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0803D5A-1C14-4D97-92F4-8A618016BA8C}"/>
              </a:ext>
            </a:extLst>
          </p:cNvPr>
          <p:cNvGrpSpPr/>
          <p:nvPr/>
        </p:nvGrpSpPr>
        <p:grpSpPr>
          <a:xfrm>
            <a:off x="355119" y="131114"/>
            <a:ext cx="1472649" cy="2022339"/>
            <a:chOff x="355119" y="131114"/>
            <a:chExt cx="1472649" cy="2022339"/>
          </a:xfrm>
        </p:grpSpPr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A4141E06-DC16-4DE3-B4B2-F79A0C8697B8}"/>
                </a:ext>
              </a:extLst>
            </p:cNvPr>
            <p:cNvSpPr/>
            <p:nvPr/>
          </p:nvSpPr>
          <p:spPr>
            <a:xfrm>
              <a:off x="355119" y="131114"/>
              <a:ext cx="1472649" cy="1368152"/>
            </a:xfrm>
            <a:prstGeom prst="ellipse">
              <a:avLst/>
            </a:prstGeom>
            <a:solidFill>
              <a:srgbClr val="0099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8000" dirty="0">
                  <a:solidFill>
                    <a:schemeClr val="bg1"/>
                  </a:solidFill>
                </a:rPr>
                <a:t>4</a:t>
              </a:r>
              <a:endParaRPr kumimoji="1" lang="ja-JP" altLang="en-US" sz="8000" dirty="0">
                <a:solidFill>
                  <a:schemeClr val="bg1"/>
                </a:solidFill>
              </a:endParaRPr>
            </a:p>
          </p:txBody>
        </p:sp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24EFADAB-13D0-40AD-9673-FDE4012B950B}"/>
                </a:ext>
              </a:extLst>
            </p:cNvPr>
            <p:cNvSpPr/>
            <p:nvPr/>
          </p:nvSpPr>
          <p:spPr>
            <a:xfrm>
              <a:off x="829636" y="1322456"/>
              <a:ext cx="955664" cy="83099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4800" dirty="0">
                  <a:solidFill>
                    <a:schemeClr val="tx1"/>
                  </a:solidFill>
                </a:rPr>
                <a:t>1</a:t>
              </a:r>
              <a:endParaRPr kumimoji="1" lang="ja-JP" altLang="en-US" sz="4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15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369CC3-B9BD-42FD-A592-B54A15F34FE4}"/>
              </a:ext>
            </a:extLst>
          </p:cNvPr>
          <p:cNvGrpSpPr/>
          <p:nvPr/>
        </p:nvGrpSpPr>
        <p:grpSpPr>
          <a:xfrm>
            <a:off x="1919536" y="386294"/>
            <a:ext cx="7678323" cy="6085412"/>
            <a:chOff x="1467094" y="307839"/>
            <a:chExt cx="7678323" cy="608541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776A9CA2-4E4B-43B4-A15A-E4BA7AD61271}"/>
                </a:ext>
              </a:extLst>
            </p:cNvPr>
            <p:cNvGrpSpPr/>
            <p:nvPr/>
          </p:nvGrpSpPr>
          <p:grpSpPr>
            <a:xfrm>
              <a:off x="6240016" y="1844824"/>
              <a:ext cx="2905401" cy="4548427"/>
              <a:chOff x="3441594" y="-137795"/>
              <a:chExt cx="3555525" cy="6564203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1DA9B2ED-D964-4DF6-875D-C6CA1D23B1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49"/>
              <a:stretch/>
            </p:blipFill>
            <p:spPr>
              <a:xfrm rot="21074734">
                <a:off x="3900837" y="3809625"/>
                <a:ext cx="3096282" cy="2616783"/>
              </a:xfrm>
              <a:prstGeom prst="rect">
                <a:avLst/>
              </a:prstGeom>
            </p:spPr>
          </p:pic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E7D61032-9F0D-46C4-B56E-76326BECA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5710">
                <a:off x="3441594" y="1812866"/>
                <a:ext cx="2083804" cy="2709825"/>
              </a:xfrm>
              <a:prstGeom prst="rect">
                <a:avLst/>
              </a:prstGeom>
            </p:spPr>
          </p:pic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90BF4AF0-7F79-422C-9561-535573428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62095">
                <a:off x="4341735" y="2259421"/>
                <a:ext cx="1894562" cy="2338805"/>
              </a:xfrm>
              <a:prstGeom prst="rect">
                <a:avLst/>
              </a:prstGeom>
            </p:spPr>
          </p:pic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0546E3E8-1F08-4E97-87B2-7E9C03D41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88338">
                <a:off x="5101337" y="1865652"/>
                <a:ext cx="1893429" cy="2604255"/>
              </a:xfrm>
              <a:prstGeom prst="rect">
                <a:avLst/>
              </a:prstGeom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C559150F-869D-4E34-BBDC-31584FD036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52216">
                <a:off x="3580391" y="-137795"/>
                <a:ext cx="3035948" cy="2613926"/>
              </a:xfrm>
              <a:prstGeom prst="rect">
                <a:avLst/>
              </a:prstGeom>
            </p:spPr>
          </p:pic>
        </p:grpSp>
        <p:sp>
          <p:nvSpPr>
            <p:cNvPr id="6" name="吹き出し: 角を丸めた四角形 5">
              <a:extLst>
                <a:ext uri="{FF2B5EF4-FFF2-40B4-BE49-F238E27FC236}">
                  <a16:creationId xmlns:a16="http://schemas.microsoft.com/office/drawing/2014/main" id="{7AE175A5-251B-4EC2-A80C-C4C8CD623627}"/>
                </a:ext>
              </a:extLst>
            </p:cNvPr>
            <p:cNvSpPr/>
            <p:nvPr/>
          </p:nvSpPr>
          <p:spPr>
            <a:xfrm>
              <a:off x="1467094" y="307839"/>
              <a:ext cx="4801859" cy="3100460"/>
            </a:xfrm>
            <a:prstGeom prst="wedgeRoundRectCallout">
              <a:avLst>
                <a:gd name="adj1" fmla="val 51577"/>
                <a:gd name="adj2" fmla="val 69318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dirty="0">
                  <a:solidFill>
                    <a:schemeClr val="tx1"/>
                  </a:solidFill>
                </a:rPr>
                <a:t>いつでも</a:t>
              </a:r>
              <a:endParaRPr kumimoji="1" lang="en-US" altLang="ja-JP" sz="3600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3600" dirty="0">
                  <a:solidFill>
                    <a:schemeClr val="tx1"/>
                  </a:solidFill>
                </a:rPr>
                <a:t>その場で</a:t>
              </a:r>
              <a:endParaRPr lang="en-US" altLang="ja-JP" sz="3600" dirty="0">
                <a:solidFill>
                  <a:schemeClr val="tx1"/>
                </a:solidFill>
              </a:endParaRPr>
            </a:p>
            <a:p>
              <a:pPr algn="ctr"/>
              <a:r>
                <a:rPr kumimoji="1" lang="ja-JP" altLang="en-US" sz="3600" dirty="0">
                  <a:solidFill>
                    <a:schemeClr val="tx1"/>
                  </a:solidFill>
                </a:rPr>
                <a:t>簡単にできる</a:t>
              </a:r>
              <a:endParaRPr kumimoji="1" lang="en-US" altLang="ja-JP" sz="3600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3600" dirty="0">
                  <a:solidFill>
                    <a:schemeClr val="tx1"/>
                  </a:solidFill>
                </a:rPr>
                <a:t>手指消毒が</a:t>
              </a:r>
              <a:endParaRPr lang="en-US" altLang="ja-JP" sz="3600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3600" dirty="0">
                  <a:solidFill>
                    <a:schemeClr val="tx1"/>
                  </a:solidFill>
                </a:rPr>
                <a:t>おすすめです</a:t>
              </a:r>
              <a:endParaRPr kumimoji="1" lang="ja-JP" altLang="en-US" sz="3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204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64C97C4-36ED-432E-80C6-3944F0ED8343}"/>
              </a:ext>
            </a:extLst>
          </p:cNvPr>
          <p:cNvGrpSpPr/>
          <p:nvPr/>
        </p:nvGrpSpPr>
        <p:grpSpPr>
          <a:xfrm>
            <a:off x="1559496" y="188640"/>
            <a:ext cx="9865095" cy="5011949"/>
            <a:chOff x="1169003" y="260648"/>
            <a:chExt cx="9865095" cy="5011949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66DE4014-27AA-4EA2-90B9-95119386B437}"/>
                </a:ext>
              </a:extLst>
            </p:cNvPr>
            <p:cNvSpPr txBox="1"/>
            <p:nvPr/>
          </p:nvSpPr>
          <p:spPr>
            <a:xfrm>
              <a:off x="1199455" y="260648"/>
              <a:ext cx="9834643" cy="5011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4400" dirty="0">
                  <a:latin typeface="+mn-ea"/>
                </a:rPr>
                <a:t>　　　　　　     目次</a:t>
              </a:r>
              <a:endParaRPr lang="en-US" altLang="ja-JP" sz="4400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4400" dirty="0">
                  <a:latin typeface="+mn-ea"/>
                </a:rPr>
                <a:t>①　 </a:t>
              </a:r>
              <a:r>
                <a:rPr kumimoji="1" lang="en-US" altLang="ja-JP" sz="4400" dirty="0">
                  <a:latin typeface="+mn-ea"/>
                </a:rPr>
                <a:t>MRSA</a:t>
              </a:r>
              <a:r>
                <a:rPr kumimoji="1" lang="ja-JP" altLang="en-US" sz="4400" dirty="0">
                  <a:latin typeface="+mn-ea"/>
                </a:rPr>
                <a:t>とは</a:t>
              </a:r>
              <a:endParaRPr kumimoji="1" lang="en-US" altLang="ja-JP" sz="4400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4400" dirty="0">
                  <a:latin typeface="+mn-ea"/>
                </a:rPr>
                <a:t>②　 保菌と発症のちがい</a:t>
              </a:r>
              <a:endParaRPr lang="en-US" altLang="ja-JP" sz="4400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4400" dirty="0">
                  <a:latin typeface="+mn-ea"/>
                </a:rPr>
                <a:t>③　 </a:t>
              </a:r>
              <a:r>
                <a:rPr lang="en-US" altLang="ja-JP" sz="4400" dirty="0">
                  <a:latin typeface="+mn-ea"/>
                </a:rPr>
                <a:t>MRSA</a:t>
              </a:r>
              <a:r>
                <a:rPr lang="ja-JP" altLang="en-US" sz="4400" dirty="0">
                  <a:latin typeface="+mn-ea"/>
                </a:rPr>
                <a:t>は、どのようにして広がるのか</a:t>
              </a:r>
              <a:endParaRPr lang="en-US" altLang="ja-JP" sz="4400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4400" dirty="0">
                  <a:latin typeface="+mn-ea"/>
                </a:rPr>
                <a:t>④　 </a:t>
              </a:r>
              <a:r>
                <a:rPr kumimoji="1" lang="en-US" altLang="ja-JP" sz="4400" dirty="0">
                  <a:latin typeface="+mn-ea"/>
                </a:rPr>
                <a:t>MRSA</a:t>
              </a:r>
              <a:r>
                <a:rPr kumimoji="1" lang="ja-JP" altLang="en-US" sz="4400" dirty="0">
                  <a:latin typeface="+mn-ea"/>
                </a:rPr>
                <a:t>の感染対策</a:t>
              </a:r>
              <a:endParaRPr kumimoji="1" lang="ja-JP" altLang="en-US" sz="4800" dirty="0">
                <a:latin typeface="+mn-ea"/>
              </a:endParaRPr>
            </a:p>
          </p:txBody>
        </p:sp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60EC23F3-553D-429C-9915-7C609C653E53}"/>
                </a:ext>
              </a:extLst>
            </p:cNvPr>
            <p:cNvSpPr/>
            <p:nvPr/>
          </p:nvSpPr>
          <p:spPr>
            <a:xfrm>
              <a:off x="1178799" y="1448623"/>
              <a:ext cx="870277" cy="792088"/>
            </a:xfrm>
            <a:prstGeom prst="ellipse">
              <a:avLst/>
            </a:prstGeom>
            <a:solidFill>
              <a:srgbClr val="0099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4400" dirty="0">
                  <a:solidFill>
                    <a:schemeClr val="bg1"/>
                  </a:solidFill>
                </a:rPr>
                <a:t>1</a:t>
              </a:r>
              <a:endParaRPr kumimoji="1" lang="ja-JP" alt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56612AA2-B7E3-460D-B517-D4D7691FC770}"/>
                </a:ext>
              </a:extLst>
            </p:cNvPr>
            <p:cNvSpPr/>
            <p:nvPr/>
          </p:nvSpPr>
          <p:spPr>
            <a:xfrm>
              <a:off x="1169004" y="2437722"/>
              <a:ext cx="870277" cy="792088"/>
            </a:xfrm>
            <a:prstGeom prst="ellipse">
              <a:avLst/>
            </a:prstGeom>
            <a:solidFill>
              <a:srgbClr val="0099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4400" dirty="0">
                  <a:solidFill>
                    <a:schemeClr val="bg1"/>
                  </a:solidFill>
                </a:rPr>
                <a:t>2</a:t>
              </a:r>
              <a:endParaRPr kumimoji="1" lang="ja-JP" alt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4385D3DC-A17E-45DC-B5AE-281B41C33ABB}"/>
                </a:ext>
              </a:extLst>
            </p:cNvPr>
            <p:cNvSpPr/>
            <p:nvPr/>
          </p:nvSpPr>
          <p:spPr>
            <a:xfrm>
              <a:off x="1172618" y="3464847"/>
              <a:ext cx="870277" cy="792088"/>
            </a:xfrm>
            <a:prstGeom prst="ellipse">
              <a:avLst/>
            </a:prstGeom>
            <a:solidFill>
              <a:srgbClr val="0099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4400" dirty="0">
                  <a:solidFill>
                    <a:schemeClr val="bg1"/>
                  </a:solidFill>
                </a:rPr>
                <a:t>3</a:t>
              </a:r>
              <a:endParaRPr kumimoji="1" lang="ja-JP" alt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6FDE2AC7-19AB-433D-9532-A3CB86D7F4F2}"/>
                </a:ext>
              </a:extLst>
            </p:cNvPr>
            <p:cNvSpPr/>
            <p:nvPr/>
          </p:nvSpPr>
          <p:spPr>
            <a:xfrm>
              <a:off x="1169003" y="4469957"/>
              <a:ext cx="870277" cy="792088"/>
            </a:xfrm>
            <a:prstGeom prst="ellipse">
              <a:avLst/>
            </a:prstGeom>
            <a:solidFill>
              <a:srgbClr val="0099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4400" dirty="0">
                  <a:solidFill>
                    <a:schemeClr val="bg1"/>
                  </a:solidFill>
                </a:rPr>
                <a:t>4</a:t>
              </a:r>
              <a:endParaRPr kumimoji="1" lang="ja-JP" altLang="en-US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882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4A79F24-D583-4E44-9DC9-0E6F892C10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5" y="1492028"/>
            <a:ext cx="2606714" cy="505363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7E888F5-C2E8-4043-BC2B-EB38BF874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561" y="1333351"/>
            <a:ext cx="2921904" cy="5370984"/>
          </a:xfrm>
          <a:prstGeom prst="rect">
            <a:avLst/>
          </a:prstGeom>
        </p:spPr>
      </p:pic>
      <p:sp>
        <p:nvSpPr>
          <p:cNvPr id="2" name="吹き出し: 角を丸めた四角形 1">
            <a:extLst>
              <a:ext uri="{FF2B5EF4-FFF2-40B4-BE49-F238E27FC236}">
                <a16:creationId xmlns:a16="http://schemas.microsoft.com/office/drawing/2014/main" id="{3E7E4BE0-75D4-4CDF-BCC1-68C4C7E19B30}"/>
              </a:ext>
            </a:extLst>
          </p:cNvPr>
          <p:cNvSpPr/>
          <p:nvPr/>
        </p:nvSpPr>
        <p:spPr>
          <a:xfrm>
            <a:off x="4484665" y="1495760"/>
            <a:ext cx="3120922" cy="2088232"/>
          </a:xfrm>
          <a:prstGeom prst="wedgeRoundRectCallout">
            <a:avLst>
              <a:gd name="adj1" fmla="val 62316"/>
              <a:gd name="adj2" fmla="val 3720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入居者さんを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</a:rPr>
              <a:t>さわる前に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手指消毒をします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73DF53E-830A-4C17-A7C4-330E23591FDD}"/>
              </a:ext>
            </a:extLst>
          </p:cNvPr>
          <p:cNvSpPr txBox="1"/>
          <p:nvPr/>
        </p:nvSpPr>
        <p:spPr>
          <a:xfrm>
            <a:off x="695400" y="312342"/>
            <a:ext cx="10466829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ケアの前後には</a:t>
            </a:r>
            <a:r>
              <a:rPr lang="ja-JP" altLang="en-US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、</a:t>
            </a: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必ず</a:t>
            </a:r>
            <a:r>
              <a:rPr lang="ja-JP" altLang="en-US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手指</a:t>
            </a:r>
            <a:r>
              <a:rPr lang="ja-JP" altLang="en-US" sz="3200" kern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消毒</a:t>
            </a: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を行ってください</a:t>
            </a:r>
          </a:p>
        </p:txBody>
      </p:sp>
    </p:spTree>
    <p:extLst>
      <p:ext uri="{BB962C8B-B14F-4D97-AF65-F5344CB8AC3E}">
        <p14:creationId xmlns:p14="http://schemas.microsoft.com/office/powerpoint/2010/main" val="2726310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FB98EF5-A7B4-41C2-A082-BEEC087E4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568077"/>
            <a:ext cx="7819930" cy="594928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9CE89E6-3649-447A-BB47-57B71F730DA9}"/>
              </a:ext>
            </a:extLst>
          </p:cNvPr>
          <p:cNvSpPr txBox="1"/>
          <p:nvPr/>
        </p:nvSpPr>
        <p:spPr>
          <a:xfrm>
            <a:off x="1343472" y="343100"/>
            <a:ext cx="328006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dirty="0"/>
              <a:t>つねに</a:t>
            </a:r>
            <a:endParaRPr kumimoji="1" lang="en-US" altLang="ja-JP" sz="3200" dirty="0"/>
          </a:p>
          <a:p>
            <a:pPr algn="ctr"/>
            <a:r>
              <a:rPr kumimoji="1" lang="ja-JP" altLang="en-US" sz="3200" dirty="0"/>
              <a:t>手指消毒をした後</a:t>
            </a:r>
            <a:endParaRPr kumimoji="1" lang="en-US" altLang="ja-JP" sz="3200" dirty="0"/>
          </a:p>
          <a:p>
            <a:pPr algn="ctr"/>
            <a:r>
              <a:rPr lang="ja-JP" altLang="en-US" sz="3200" dirty="0"/>
              <a:t>入居者さんを</a:t>
            </a:r>
            <a:endParaRPr lang="en-US" altLang="ja-JP" sz="3200" dirty="0"/>
          </a:p>
          <a:p>
            <a:pPr algn="ctr"/>
            <a:r>
              <a:rPr kumimoji="1" lang="ja-JP" altLang="en-US" sz="3200" dirty="0"/>
              <a:t>さわります</a:t>
            </a:r>
          </a:p>
        </p:txBody>
      </p:sp>
    </p:spTree>
    <p:extLst>
      <p:ext uri="{BB962C8B-B14F-4D97-AF65-F5344CB8AC3E}">
        <p14:creationId xmlns:p14="http://schemas.microsoft.com/office/powerpoint/2010/main" val="1757201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375028C-D626-4D8D-9835-93202A58F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556792"/>
            <a:ext cx="4605905" cy="481879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5327414-739E-4CBA-AEFC-6D7684867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858561"/>
            <a:ext cx="3351574" cy="5999439"/>
          </a:xfrm>
          <a:prstGeom prst="rect">
            <a:avLst/>
          </a:prstGeom>
        </p:spPr>
      </p:pic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6EEF8A0B-089F-441D-91B1-543195426133}"/>
              </a:ext>
            </a:extLst>
          </p:cNvPr>
          <p:cNvSpPr/>
          <p:nvPr/>
        </p:nvSpPr>
        <p:spPr>
          <a:xfrm>
            <a:off x="3758943" y="332656"/>
            <a:ext cx="3499596" cy="2232248"/>
          </a:xfrm>
          <a:prstGeom prst="wedgeRoundRectCallout">
            <a:avLst>
              <a:gd name="adj1" fmla="val -62778"/>
              <a:gd name="adj2" fmla="val 39179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</a:rPr>
              <a:t>入居者さんを</a:t>
            </a:r>
            <a:endParaRPr kumimoji="1" lang="en-US" altLang="ja-JP" sz="3200" dirty="0">
              <a:solidFill>
                <a:schemeClr val="tx1"/>
              </a:solidFill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</a:rPr>
              <a:t>さわった後も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3200" dirty="0">
                <a:solidFill>
                  <a:schemeClr val="tx1"/>
                </a:solidFill>
              </a:rPr>
              <a:t>手指消毒を</a:t>
            </a:r>
            <a:endParaRPr kumimoji="1" lang="en-US" altLang="ja-JP" sz="32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3200" dirty="0">
                <a:solidFill>
                  <a:schemeClr val="tx1"/>
                </a:solidFill>
              </a:rPr>
              <a:t>しています</a:t>
            </a:r>
          </a:p>
        </p:txBody>
      </p:sp>
    </p:spTree>
    <p:extLst>
      <p:ext uri="{BB962C8B-B14F-4D97-AF65-F5344CB8AC3E}">
        <p14:creationId xmlns:p14="http://schemas.microsoft.com/office/powerpoint/2010/main" val="290718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6763756-C081-45CC-ADCD-E4F10C106832}"/>
              </a:ext>
            </a:extLst>
          </p:cNvPr>
          <p:cNvGrpSpPr/>
          <p:nvPr/>
        </p:nvGrpSpPr>
        <p:grpSpPr>
          <a:xfrm>
            <a:off x="479376" y="34599"/>
            <a:ext cx="11203569" cy="6873437"/>
            <a:chOff x="479376" y="34599"/>
            <a:chExt cx="11203569" cy="6873437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5B837D79-C725-4B94-9468-EF95764BE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49"/>
            <a:stretch/>
          </p:blipFill>
          <p:spPr>
            <a:xfrm>
              <a:off x="479376" y="34599"/>
              <a:ext cx="10081120" cy="6873437"/>
            </a:xfrm>
            <a:prstGeom prst="rect">
              <a:avLst/>
            </a:prstGeom>
          </p:spPr>
        </p:pic>
        <p:sp>
          <p:nvSpPr>
            <p:cNvPr id="6" name="吹き出し: 角を丸めた四角形 5">
              <a:extLst>
                <a:ext uri="{FF2B5EF4-FFF2-40B4-BE49-F238E27FC236}">
                  <a16:creationId xmlns:a16="http://schemas.microsoft.com/office/drawing/2014/main" id="{BF4C2000-7D41-45B3-A092-AA670A0DED9E}"/>
                </a:ext>
              </a:extLst>
            </p:cNvPr>
            <p:cNvSpPr/>
            <p:nvPr/>
          </p:nvSpPr>
          <p:spPr>
            <a:xfrm>
              <a:off x="6858409" y="260648"/>
              <a:ext cx="4824536" cy="1533188"/>
            </a:xfrm>
            <a:prstGeom prst="wedgeRoundRectCallout">
              <a:avLst>
                <a:gd name="adj1" fmla="val -59611"/>
                <a:gd name="adj2" fmla="val 18627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>
                  <a:solidFill>
                    <a:schemeClr val="tx1"/>
                  </a:solidFill>
                </a:rPr>
                <a:t>ベッド周り、ドアノブ、手すりなど</a:t>
              </a:r>
              <a:endParaRPr kumimoji="1" lang="en-US" altLang="ja-JP" sz="2400" dirty="0">
                <a:solidFill>
                  <a:schemeClr val="tx1"/>
                </a:solidFill>
              </a:endParaRPr>
            </a:p>
            <a:p>
              <a:pPr algn="ctr"/>
              <a:r>
                <a:rPr kumimoji="1" lang="ja-JP" altLang="en-US" sz="2400" dirty="0">
                  <a:solidFill>
                    <a:schemeClr val="tx1"/>
                  </a:solidFill>
                </a:rPr>
                <a:t>頻繁にさわる場所は</a:t>
              </a:r>
              <a:endParaRPr kumimoji="1" lang="en-US" altLang="ja-JP" sz="2400" dirty="0">
                <a:solidFill>
                  <a:schemeClr val="tx1"/>
                </a:solidFill>
              </a:endParaRPr>
            </a:p>
            <a:p>
              <a:pPr algn="ctr"/>
              <a:r>
                <a:rPr kumimoji="1" lang="ja-JP" altLang="en-US" sz="2400" dirty="0">
                  <a:solidFill>
                    <a:schemeClr val="tx1"/>
                  </a:solidFill>
                </a:rPr>
                <a:t>定期的に消毒しています 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4DBD635-6A19-416F-9E66-E37223ABB50D}"/>
              </a:ext>
            </a:extLst>
          </p:cNvPr>
          <p:cNvGrpSpPr/>
          <p:nvPr/>
        </p:nvGrpSpPr>
        <p:grpSpPr>
          <a:xfrm>
            <a:off x="355119" y="131114"/>
            <a:ext cx="1472649" cy="2022339"/>
            <a:chOff x="355119" y="131114"/>
            <a:chExt cx="1472649" cy="2022339"/>
          </a:xfrm>
        </p:grpSpPr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983AEEDC-03D2-4071-8A1D-A906FBE49C5B}"/>
                </a:ext>
              </a:extLst>
            </p:cNvPr>
            <p:cNvSpPr/>
            <p:nvPr/>
          </p:nvSpPr>
          <p:spPr>
            <a:xfrm>
              <a:off x="355119" y="131114"/>
              <a:ext cx="1472649" cy="1368152"/>
            </a:xfrm>
            <a:prstGeom prst="ellipse">
              <a:avLst/>
            </a:prstGeom>
            <a:solidFill>
              <a:srgbClr val="0099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8000" dirty="0">
                  <a:solidFill>
                    <a:schemeClr val="bg1"/>
                  </a:solidFill>
                </a:rPr>
                <a:t>4</a:t>
              </a:r>
              <a:endParaRPr kumimoji="1" lang="ja-JP" altLang="en-US" sz="8000" dirty="0">
                <a:solidFill>
                  <a:schemeClr val="bg1"/>
                </a:solidFill>
              </a:endParaRPr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02FD2857-4F65-4920-9484-302236D05071}"/>
                </a:ext>
              </a:extLst>
            </p:cNvPr>
            <p:cNvSpPr/>
            <p:nvPr/>
          </p:nvSpPr>
          <p:spPr>
            <a:xfrm>
              <a:off x="829636" y="1322456"/>
              <a:ext cx="955664" cy="83099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4800" dirty="0">
                  <a:solidFill>
                    <a:schemeClr val="tx1"/>
                  </a:solidFill>
                </a:rPr>
                <a:t>2</a:t>
              </a:r>
              <a:endParaRPr kumimoji="1" lang="ja-JP" altLang="en-US" sz="4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52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D905071-B39D-482D-AD35-E9EAD16300AB}"/>
              </a:ext>
            </a:extLst>
          </p:cNvPr>
          <p:cNvSpPr txBox="1"/>
          <p:nvPr/>
        </p:nvSpPr>
        <p:spPr>
          <a:xfrm>
            <a:off x="3038259" y="1104223"/>
            <a:ext cx="40689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物品の共有は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できるだけ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避けましょう</a:t>
            </a:r>
            <a:endParaRPr lang="ja-JP" altLang="en-US" sz="20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1A6B2BA-F7A2-4A20-867E-17C50B7E3A1B}"/>
              </a:ext>
            </a:extLst>
          </p:cNvPr>
          <p:cNvGrpSpPr/>
          <p:nvPr/>
        </p:nvGrpSpPr>
        <p:grpSpPr>
          <a:xfrm>
            <a:off x="355119" y="131114"/>
            <a:ext cx="1472649" cy="2022339"/>
            <a:chOff x="355119" y="131114"/>
            <a:chExt cx="1472649" cy="2022339"/>
          </a:xfrm>
        </p:grpSpPr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D1FBB4C4-7414-49FA-B2F9-D99886AB44D1}"/>
                </a:ext>
              </a:extLst>
            </p:cNvPr>
            <p:cNvSpPr/>
            <p:nvPr/>
          </p:nvSpPr>
          <p:spPr>
            <a:xfrm>
              <a:off x="355119" y="131114"/>
              <a:ext cx="1472649" cy="1368152"/>
            </a:xfrm>
            <a:prstGeom prst="ellipse">
              <a:avLst/>
            </a:prstGeom>
            <a:solidFill>
              <a:srgbClr val="0099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8000" dirty="0">
                  <a:solidFill>
                    <a:schemeClr val="bg1"/>
                  </a:solidFill>
                </a:rPr>
                <a:t>4</a:t>
              </a:r>
              <a:endParaRPr kumimoji="1" lang="ja-JP" altLang="en-US" sz="8000" dirty="0">
                <a:solidFill>
                  <a:schemeClr val="bg1"/>
                </a:solidFill>
              </a:endParaRPr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7AF3BC14-DED7-42E4-B4D0-F900FFD8400B}"/>
                </a:ext>
              </a:extLst>
            </p:cNvPr>
            <p:cNvSpPr/>
            <p:nvPr/>
          </p:nvSpPr>
          <p:spPr>
            <a:xfrm>
              <a:off x="829636" y="1322456"/>
              <a:ext cx="955664" cy="83099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4800" dirty="0">
                  <a:solidFill>
                    <a:schemeClr val="tx1"/>
                  </a:solidFill>
                </a:rPr>
                <a:t>3</a:t>
              </a:r>
              <a:endParaRPr kumimoji="1" lang="ja-JP" alt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AB48412-F6D0-4ABD-80C3-6807E68FF8BE}"/>
              </a:ext>
            </a:extLst>
          </p:cNvPr>
          <p:cNvGrpSpPr/>
          <p:nvPr/>
        </p:nvGrpSpPr>
        <p:grpSpPr>
          <a:xfrm>
            <a:off x="6816080" y="1499266"/>
            <a:ext cx="3885428" cy="4679304"/>
            <a:chOff x="3916913" y="636051"/>
            <a:chExt cx="5109564" cy="5687416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FD6663B1-352B-405D-8AC8-E0AC10DEB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913" y="2412840"/>
              <a:ext cx="3153463" cy="3910627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A770CB8F-08B1-4CA2-9E6F-6329A28AD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7036">
              <a:off x="4298669" y="636051"/>
              <a:ext cx="2986874" cy="2282197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FAA2E828-9DF8-4DAE-A518-1F5DD7B2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07981">
              <a:off x="5285746" y="2184151"/>
              <a:ext cx="2956049" cy="4525412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E878C4F8-115F-4881-BCDF-944CFB37F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957302" flipH="1">
              <a:off x="5632081" y="2638687"/>
              <a:ext cx="2139157" cy="1655319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CDCC851-C197-468F-9702-2330C2885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2928">
              <a:off x="4324082" y="2674650"/>
              <a:ext cx="2426072" cy="16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2535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C05C252-B84A-4932-A080-535E00F0F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988">
            <a:off x="3178" y="1500478"/>
            <a:ext cx="6129185" cy="430163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DBBB4CC-3B83-4CC1-BC02-681E07503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4456">
            <a:off x="5693120" y="2528359"/>
            <a:ext cx="6065524" cy="430952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61AF9B-7913-4497-9E6C-1E3A765D834E}"/>
              </a:ext>
            </a:extLst>
          </p:cNvPr>
          <p:cNvSpPr txBox="1"/>
          <p:nvPr/>
        </p:nvSpPr>
        <p:spPr>
          <a:xfrm>
            <a:off x="5015880" y="314267"/>
            <a:ext cx="60486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体温計や血圧計</a:t>
            </a:r>
            <a:endParaRPr lang="en-US" altLang="ja-JP" sz="3200" kern="1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lvl="0" algn="ctr">
              <a:buSzPts val="1000"/>
              <a:tabLst>
                <a:tab pos="457200" algn="l"/>
              </a:tabLst>
            </a:pPr>
            <a:r>
              <a:rPr lang="ja-JP" altLang="en-US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パルスオキシメーター</a:t>
            </a: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などの</a:t>
            </a:r>
            <a:endParaRPr lang="en-US" altLang="ja-JP" sz="3200" kern="1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lvl="0" algn="ctr">
              <a:buSzPts val="1000"/>
              <a:tabLst>
                <a:tab pos="457200" algn="l"/>
              </a:tabLst>
            </a:pP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共有器具は</a:t>
            </a:r>
            <a:r>
              <a:rPr lang="ja-JP" altLang="en-US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、</a:t>
            </a: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使用</a:t>
            </a:r>
            <a:r>
              <a:rPr lang="ja-JP" altLang="en-US" sz="3200" kern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毎</a:t>
            </a: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に</a:t>
            </a:r>
            <a:endParaRPr lang="en-US" altLang="ja-JP" sz="3200" kern="1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lvl="0" algn="ctr">
              <a:buSzPts val="1000"/>
              <a:tabLst>
                <a:tab pos="457200" algn="l"/>
              </a:tabLst>
            </a:pP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アルコールで</a:t>
            </a:r>
            <a:r>
              <a:rPr lang="ja-JP" altLang="en-US" sz="3200" kern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消毒しましょう</a:t>
            </a:r>
            <a:endParaRPr lang="ja-JP" altLang="ja-JP" sz="3200" kern="1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372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E52E1A8-1038-4337-9E48-DBEEFDF74CF1}"/>
              </a:ext>
            </a:extLst>
          </p:cNvPr>
          <p:cNvGrpSpPr/>
          <p:nvPr/>
        </p:nvGrpSpPr>
        <p:grpSpPr>
          <a:xfrm>
            <a:off x="1536407" y="2492896"/>
            <a:ext cx="4298555" cy="3726286"/>
            <a:chOff x="839416" y="1916832"/>
            <a:chExt cx="4824536" cy="4401484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E379AC09-9624-42C7-A446-2B830437F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817" y="1916832"/>
              <a:ext cx="2246135" cy="4390449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DC4A4B24-333C-4A81-8A90-FBA23CC05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6" y="2068619"/>
              <a:ext cx="2686737" cy="4249697"/>
            </a:xfrm>
            <a:prstGeom prst="rect">
              <a:avLst/>
            </a:prstGeom>
          </p:spPr>
        </p:pic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1D941AE-9D98-459A-BD67-8AC34CEF5648}"/>
              </a:ext>
            </a:extLst>
          </p:cNvPr>
          <p:cNvSpPr txBox="1"/>
          <p:nvPr/>
        </p:nvSpPr>
        <p:spPr>
          <a:xfrm>
            <a:off x="1536407" y="238843"/>
            <a:ext cx="90730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200" dirty="0">
                <a:latin typeface="+mn-ea"/>
              </a:rPr>
              <a:t>最後に・・・</a:t>
            </a:r>
            <a:endParaRPr kumimoji="1" lang="en-US" altLang="ja-JP" sz="3200" dirty="0">
              <a:latin typeface="+mn-ea"/>
            </a:endParaRPr>
          </a:p>
          <a:p>
            <a:pPr algn="ctr"/>
            <a:r>
              <a:rPr lang="en-US" altLang="ja-JP" sz="3200" dirty="0">
                <a:effectLst/>
                <a:latin typeface="+mn-ea"/>
                <a:cs typeface="Times New Roman" panose="02020603050405020304" pitchFamily="18" charset="0"/>
              </a:rPr>
              <a:t>MRSA</a:t>
            </a:r>
            <a:r>
              <a:rPr lang="ja-JP" altLang="en-US" sz="3200" dirty="0">
                <a:effectLst/>
                <a:latin typeface="+mn-ea"/>
                <a:cs typeface="Times New Roman" panose="02020603050405020304" pitchFamily="18" charset="0"/>
              </a:rPr>
              <a:t>は、</a:t>
            </a:r>
            <a:r>
              <a:rPr lang="ja-JP" altLang="ja-JP" sz="3200" dirty="0">
                <a:effectLst/>
                <a:latin typeface="+mn-ea"/>
                <a:cs typeface="Times New Roman" panose="02020603050405020304" pitchFamily="18" charset="0"/>
              </a:rPr>
              <a:t>「手」と「環境」を介して広が</a:t>
            </a:r>
            <a:r>
              <a:rPr lang="ja-JP" altLang="en-US" sz="3200" dirty="0">
                <a:effectLst/>
                <a:latin typeface="+mn-ea"/>
                <a:cs typeface="Times New Roman" panose="02020603050405020304" pitchFamily="18" charset="0"/>
              </a:rPr>
              <a:t>ります。</a:t>
            </a:r>
            <a:endParaRPr lang="en-US" altLang="ja-JP" sz="3200" dirty="0">
              <a:latin typeface="+mn-ea"/>
            </a:endParaRPr>
          </a:p>
          <a:p>
            <a:pPr algn="ctr"/>
            <a:r>
              <a:rPr lang="ja-JP" altLang="en-US" sz="3200" dirty="0">
                <a:latin typeface="+mn-ea"/>
              </a:rPr>
              <a:t>適切な</a:t>
            </a:r>
            <a:r>
              <a:rPr kumimoji="1" lang="ja-JP" altLang="en-US" sz="3200" dirty="0">
                <a:latin typeface="+mn-ea"/>
              </a:rPr>
              <a:t>手指</a:t>
            </a:r>
            <a:r>
              <a:rPr lang="ja-JP" altLang="en-US" sz="3200" dirty="0">
                <a:latin typeface="+mn-ea"/>
              </a:rPr>
              <a:t>消毒</a:t>
            </a:r>
            <a:r>
              <a:rPr kumimoji="1" lang="ja-JP" altLang="en-US" sz="3200" dirty="0">
                <a:latin typeface="+mn-ea"/>
              </a:rPr>
              <a:t>が、</a:t>
            </a:r>
            <a:r>
              <a:rPr lang="en-US" altLang="ja-JP" sz="3200" dirty="0">
                <a:latin typeface="+mn-ea"/>
              </a:rPr>
              <a:t>MRSA</a:t>
            </a:r>
            <a:r>
              <a:rPr lang="ja-JP" altLang="en-US" sz="3200" dirty="0">
                <a:latin typeface="+mn-ea"/>
              </a:rPr>
              <a:t>の</a:t>
            </a:r>
            <a:r>
              <a:rPr kumimoji="1" lang="ja-JP" altLang="en-US" sz="3200" dirty="0">
                <a:latin typeface="+mn-ea"/>
              </a:rPr>
              <a:t>最高の予防策です。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48D4A68-491B-4B89-A96F-758F9ACE8566}"/>
              </a:ext>
            </a:extLst>
          </p:cNvPr>
          <p:cNvGrpSpPr/>
          <p:nvPr/>
        </p:nvGrpSpPr>
        <p:grpSpPr>
          <a:xfrm>
            <a:off x="6227528" y="2393762"/>
            <a:ext cx="4013659" cy="3825420"/>
            <a:chOff x="5813683" y="265189"/>
            <a:chExt cx="6107619" cy="6011957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FC66C6A-7627-4164-BB77-22DE05BE9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1240241"/>
              <a:ext cx="3521046" cy="5036905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FCD484C3-3491-45F7-8E68-DEFE03FDF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8904">
              <a:off x="6417042" y="2386955"/>
              <a:ext cx="3016928" cy="3684646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3776D209-7ABD-46AE-8322-00EE7963D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4001">
              <a:off x="5813683" y="265189"/>
              <a:ext cx="2510365" cy="3450265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F12EB6-C7EF-4CCE-8624-CE76FF398352}"/>
              </a:ext>
            </a:extLst>
          </p:cNvPr>
          <p:cNvSpPr txBox="1"/>
          <p:nvPr/>
        </p:nvSpPr>
        <p:spPr>
          <a:xfrm>
            <a:off x="10219817" y="6000708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/>
              <a:t>おわり</a:t>
            </a:r>
          </a:p>
        </p:txBody>
      </p:sp>
    </p:spTree>
    <p:extLst>
      <p:ext uri="{BB962C8B-B14F-4D97-AF65-F5344CB8AC3E}">
        <p14:creationId xmlns:p14="http://schemas.microsoft.com/office/powerpoint/2010/main" val="3407603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52D01-071D-1BF9-E56A-5912E6E35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929CD7-A143-43B9-B6EB-5C932810A0D6}"/>
              </a:ext>
            </a:extLst>
          </p:cNvPr>
          <p:cNvSpPr txBox="1"/>
          <p:nvPr/>
        </p:nvSpPr>
        <p:spPr>
          <a:xfrm>
            <a:off x="6888088" y="4221088"/>
            <a:ext cx="40238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✚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日本赤十字豊田看護大学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専門基礎　下間正隆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成人看護　石田咲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ja-JP" sz="2400" dirty="0">
                <a:latin typeface="ＭＳ Ｐゴシック" panose="020B0600070205080204" pitchFamily="50" charset="-128"/>
              </a:rPr>
              <a:t>2026</a:t>
            </a:r>
            <a:r>
              <a:rPr lang="ja-JP" altLang="en-US" sz="2400" dirty="0">
                <a:latin typeface="ＭＳ Ｐゴシック" panose="020B0600070205080204" pitchFamily="50" charset="-128"/>
              </a:rPr>
              <a:t>年</a:t>
            </a:r>
            <a:r>
              <a:rPr lang="en-US" altLang="ja-JP" sz="2400" dirty="0">
                <a:latin typeface="ＭＳ Ｐゴシック" panose="020B0600070205080204" pitchFamily="50" charset="-128"/>
              </a:rPr>
              <a:t>3</a:t>
            </a:r>
            <a:r>
              <a:rPr lang="ja-JP" altLang="en-US" sz="2400" dirty="0">
                <a:latin typeface="ＭＳ Ｐゴシック" panose="020B0600070205080204" pitchFamily="50" charset="-128"/>
              </a:rPr>
              <a:t>月　制作</a:t>
            </a:r>
            <a:endParaRPr lang="en-US" altLang="ja-JP" sz="800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0563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BF60B4D-6484-46C8-A185-4E273652E483}"/>
              </a:ext>
            </a:extLst>
          </p:cNvPr>
          <p:cNvGrpSpPr/>
          <p:nvPr/>
        </p:nvGrpSpPr>
        <p:grpSpPr>
          <a:xfrm rot="534539">
            <a:off x="7295495" y="935614"/>
            <a:ext cx="3935896" cy="5568043"/>
            <a:chOff x="967919" y="-524596"/>
            <a:chExt cx="4790867" cy="6401643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4A68160-92CB-4A0F-964E-B1ACF286B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0" t="3788" r="4173" b="6574"/>
            <a:stretch/>
          </p:blipFill>
          <p:spPr>
            <a:xfrm rot="20615047">
              <a:off x="2384273" y="1332397"/>
              <a:ext cx="3374513" cy="4060856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59377A61-F73C-47B2-9C3B-4D38AF4F8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1" t="2315" r="4563" b="13094"/>
            <a:stretch/>
          </p:blipFill>
          <p:spPr>
            <a:xfrm>
              <a:off x="967919" y="3359271"/>
              <a:ext cx="1940786" cy="2517776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B24D55F-65A0-4586-A973-6B9EEAC88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07394">
              <a:off x="1836703" y="-524596"/>
              <a:ext cx="1585904" cy="2567136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330A5D-20F6-4CB9-B37F-2DE24EE873E1}"/>
              </a:ext>
            </a:extLst>
          </p:cNvPr>
          <p:cNvSpPr txBox="1"/>
          <p:nvPr/>
        </p:nvSpPr>
        <p:spPr>
          <a:xfrm>
            <a:off x="3314335" y="782995"/>
            <a:ext cx="34948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/>
              <a:t>MRSA</a:t>
            </a:r>
            <a:r>
              <a:rPr kumimoji="1" lang="ja-JP" altLang="en-US" sz="4400" dirty="0"/>
              <a:t>っ</a:t>
            </a:r>
            <a:r>
              <a:rPr kumimoji="1" lang="ja-JP" altLang="en-US" sz="4800" dirty="0"/>
              <a:t>て</a:t>
            </a:r>
            <a:endParaRPr lang="en-US" altLang="ja-JP" sz="4800" dirty="0"/>
          </a:p>
          <a:p>
            <a:pPr algn="ctr"/>
            <a:r>
              <a:rPr kumimoji="1" lang="ja-JP" altLang="en-US" sz="4800" dirty="0"/>
              <a:t>どのよう</a:t>
            </a:r>
            <a:r>
              <a:rPr lang="ja-JP" altLang="en-US" sz="4800" dirty="0"/>
              <a:t>な菌</a:t>
            </a:r>
            <a:endParaRPr lang="en-US" altLang="ja-JP" sz="4800" dirty="0"/>
          </a:p>
          <a:p>
            <a:pPr algn="ctr"/>
            <a:r>
              <a:rPr kumimoji="1" lang="ja-JP" altLang="en-US" sz="4800" dirty="0"/>
              <a:t>なのだろう？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6AC3AAAE-6369-458A-9AE3-6FC075149547}"/>
              </a:ext>
            </a:extLst>
          </p:cNvPr>
          <p:cNvSpPr/>
          <p:nvPr/>
        </p:nvSpPr>
        <p:spPr>
          <a:xfrm>
            <a:off x="839415" y="476672"/>
            <a:ext cx="1472649" cy="1368152"/>
          </a:xfrm>
          <a:prstGeom prst="ellipse">
            <a:avLst/>
          </a:prstGeom>
          <a:solidFill>
            <a:srgbClr val="0099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0" dirty="0">
                <a:solidFill>
                  <a:schemeClr val="bg1"/>
                </a:solidFill>
              </a:rPr>
              <a:t>1</a:t>
            </a:r>
            <a:endParaRPr kumimoji="1" lang="ja-JP" alt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73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1D6029C-ADBF-4648-9ECB-3C2EAA00375F}"/>
              </a:ext>
            </a:extLst>
          </p:cNvPr>
          <p:cNvSpPr txBox="1"/>
          <p:nvPr/>
        </p:nvSpPr>
        <p:spPr>
          <a:xfrm>
            <a:off x="2104261" y="45111"/>
            <a:ext cx="779550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>
                <a:latin typeface="+mj-ea"/>
                <a:ea typeface="+mj-ea"/>
              </a:rPr>
              <a:t>MRSA</a:t>
            </a:r>
            <a:r>
              <a:rPr lang="ja-JP" altLang="en-US" sz="3200" dirty="0"/>
              <a:t>は</a:t>
            </a:r>
            <a:endParaRPr lang="en-US" altLang="ja-JP" sz="3200" dirty="0"/>
          </a:p>
          <a:p>
            <a:pPr algn="ctr"/>
            <a:r>
              <a:rPr lang="ja-JP" altLang="en-US" sz="3200" dirty="0"/>
              <a:t>健康な人の体にもいる</a:t>
            </a:r>
            <a:endParaRPr lang="en-US" altLang="ja-JP" sz="3200" dirty="0"/>
          </a:p>
          <a:p>
            <a:pPr algn="ctr"/>
            <a:r>
              <a:rPr lang="ja-JP" altLang="en-US" sz="3200" dirty="0"/>
              <a:t>「黄色ブドウ球菌」の仲間ですが</a:t>
            </a:r>
            <a:endParaRPr lang="en-US" altLang="ja-JP" sz="3200" dirty="0"/>
          </a:p>
          <a:p>
            <a:pPr algn="ctr"/>
            <a:r>
              <a:rPr lang="ja-JP" altLang="en-US" sz="3200" dirty="0"/>
              <a:t>薬が効きにくくなった菌のことです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5E4A125-F582-45CC-81CA-7D8E3C4BE30C}"/>
              </a:ext>
            </a:extLst>
          </p:cNvPr>
          <p:cNvGrpSpPr/>
          <p:nvPr/>
        </p:nvGrpSpPr>
        <p:grpSpPr>
          <a:xfrm>
            <a:off x="2423592" y="2204864"/>
            <a:ext cx="7476178" cy="4195047"/>
            <a:chOff x="2099555" y="1896785"/>
            <a:chExt cx="7800215" cy="4503126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D1556ACF-8BD5-4D6C-A099-90B8C3F86633}"/>
                </a:ext>
              </a:extLst>
            </p:cNvPr>
            <p:cNvGrpSpPr/>
            <p:nvPr/>
          </p:nvGrpSpPr>
          <p:grpSpPr>
            <a:xfrm>
              <a:off x="2099555" y="1896785"/>
              <a:ext cx="7800215" cy="3885052"/>
              <a:chOff x="1752169" y="2180929"/>
              <a:chExt cx="7800215" cy="3885052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505A05DE-DD79-4100-A71E-C5B5D5B95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056" y="2180929"/>
                <a:ext cx="2952328" cy="3885052"/>
              </a:xfrm>
              <a:prstGeom prst="rect">
                <a:avLst/>
              </a:prstGeom>
            </p:spPr>
          </p:pic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B92AFE32-E576-434F-B795-E0F4D861D3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32555">
                <a:off x="1752169" y="2421474"/>
                <a:ext cx="2959112" cy="3219461"/>
              </a:xfrm>
              <a:prstGeom prst="rect">
                <a:avLst/>
              </a:prstGeom>
            </p:spPr>
          </p:pic>
          <p:sp>
            <p:nvSpPr>
              <p:cNvPr id="17" name="矢印: 右 16">
                <a:extLst>
                  <a:ext uri="{FF2B5EF4-FFF2-40B4-BE49-F238E27FC236}">
                    <a16:creationId xmlns:a16="http://schemas.microsoft.com/office/drawing/2014/main" id="{8634A2D2-9D63-42F2-ABF8-39EFA9B54754}"/>
                  </a:ext>
                </a:extLst>
              </p:cNvPr>
              <p:cNvSpPr/>
              <p:nvPr/>
            </p:nvSpPr>
            <p:spPr>
              <a:xfrm>
                <a:off x="4943872" y="3506433"/>
                <a:ext cx="1368152" cy="576064"/>
              </a:xfrm>
              <a:prstGeom prst="rightArrow">
                <a:avLst/>
              </a:prstGeom>
              <a:solidFill>
                <a:srgbClr val="C000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DB36426-6E98-49A3-B2AC-75CB64EC6950}"/>
                </a:ext>
              </a:extLst>
            </p:cNvPr>
            <p:cNvSpPr txBox="1"/>
            <p:nvPr/>
          </p:nvSpPr>
          <p:spPr>
            <a:xfrm>
              <a:off x="2298277" y="5661247"/>
              <a:ext cx="25298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800" dirty="0"/>
                <a:t>黄色ブドウ球菌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F2CDAAE5-45AB-45F1-9965-E0AB54FC280B}"/>
                </a:ext>
              </a:extLst>
            </p:cNvPr>
            <p:cNvSpPr txBox="1"/>
            <p:nvPr/>
          </p:nvSpPr>
          <p:spPr>
            <a:xfrm>
              <a:off x="7248128" y="5445804"/>
              <a:ext cx="252986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800" dirty="0"/>
                <a:t>メチシリン耐性</a:t>
              </a:r>
              <a:endParaRPr kumimoji="1" lang="en-US" altLang="ja-JP" sz="2800" dirty="0"/>
            </a:p>
            <a:p>
              <a:pPr algn="ctr"/>
              <a:r>
                <a:rPr kumimoji="1" lang="ja-JP" altLang="en-US" sz="2800" dirty="0"/>
                <a:t>黄色ブドウ球菌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1930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915D82A-9C6C-4A79-AE2F-B8A3BDFD6C24}"/>
              </a:ext>
            </a:extLst>
          </p:cNvPr>
          <p:cNvGrpSpPr/>
          <p:nvPr/>
        </p:nvGrpSpPr>
        <p:grpSpPr>
          <a:xfrm>
            <a:off x="983432" y="188640"/>
            <a:ext cx="10588915" cy="6311496"/>
            <a:chOff x="1205625" y="280383"/>
            <a:chExt cx="10588915" cy="6311496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2ECB0195-7909-43B1-AF5C-C6A4A1950B3F}"/>
                </a:ext>
              </a:extLst>
            </p:cNvPr>
            <p:cNvGrpSpPr/>
            <p:nvPr/>
          </p:nvGrpSpPr>
          <p:grpSpPr>
            <a:xfrm>
              <a:off x="8112224" y="3239865"/>
              <a:ext cx="3682316" cy="3352014"/>
              <a:chOff x="5338761" y="2536037"/>
              <a:chExt cx="3936483" cy="3629901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AF146576-097F-403A-A4EB-846873E3A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0587" y="3986919"/>
                <a:ext cx="1757123" cy="2179019"/>
              </a:xfrm>
              <a:prstGeom prst="rect">
                <a:avLst/>
              </a:prstGeom>
            </p:spPr>
          </p:pic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42F4E41F-4C2D-4E8F-9CF5-A6B4A0FAA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37036">
                <a:off x="6596678" y="2536037"/>
                <a:ext cx="2397433" cy="1831820"/>
              </a:xfrm>
              <a:prstGeom prst="rect">
                <a:avLst/>
              </a:prstGeom>
            </p:spPr>
          </p:pic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D505FB32-A04C-4AE5-A64D-96806886BE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0832">
                <a:off x="7580177" y="3898011"/>
                <a:ext cx="1695067" cy="1350053"/>
              </a:xfrm>
              <a:prstGeom prst="rect">
                <a:avLst/>
              </a:prstGeom>
            </p:spPr>
          </p:pic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01F1685B-B892-4827-A88E-42F584FB16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263455">
                <a:off x="5943354" y="2928435"/>
                <a:ext cx="1083966" cy="2293152"/>
              </a:xfrm>
              <a:prstGeom prst="rect">
                <a:avLst/>
              </a:prstGeom>
            </p:spPr>
          </p:pic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98D194A-9798-489C-A415-88DDDB497532}"/>
                </a:ext>
              </a:extLst>
            </p:cNvPr>
            <p:cNvSpPr txBox="1"/>
            <p:nvPr/>
          </p:nvSpPr>
          <p:spPr>
            <a:xfrm>
              <a:off x="2783632" y="280383"/>
              <a:ext cx="573894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200" dirty="0">
                  <a:latin typeface="+mn-ea"/>
                </a:rPr>
                <a:t>黄色ブドウ球菌と比べて</a:t>
              </a:r>
              <a:endParaRPr lang="en-US" altLang="ja-JP" sz="3200" dirty="0">
                <a:latin typeface="+mn-ea"/>
              </a:endParaRPr>
            </a:p>
            <a:p>
              <a:pPr algn="ctr"/>
              <a:r>
                <a:rPr lang="en-US" altLang="ja-JP" sz="3200" dirty="0">
                  <a:latin typeface="+mn-ea"/>
                </a:rPr>
                <a:t>MRSA</a:t>
              </a:r>
              <a:r>
                <a:rPr lang="ja-JP" altLang="en-US" sz="3200" dirty="0">
                  <a:latin typeface="+mn-ea"/>
                </a:rPr>
                <a:t>の毒性が特に強い</a:t>
              </a:r>
              <a:endParaRPr lang="en-US" altLang="ja-JP" sz="3200" dirty="0">
                <a:latin typeface="+mn-ea"/>
              </a:endParaRPr>
            </a:p>
            <a:p>
              <a:pPr algn="ctr"/>
              <a:r>
                <a:rPr lang="ja-JP" altLang="en-US" sz="3200" dirty="0">
                  <a:latin typeface="+mn-ea"/>
                </a:rPr>
                <a:t>というわけではありません</a:t>
              </a:r>
            </a:p>
          </p:txBody>
        </p: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71533EB9-65F6-43E2-A32E-E453FB18A315}"/>
                </a:ext>
              </a:extLst>
            </p:cNvPr>
            <p:cNvGrpSpPr/>
            <p:nvPr/>
          </p:nvGrpSpPr>
          <p:grpSpPr>
            <a:xfrm rot="476677">
              <a:off x="1205625" y="2487546"/>
              <a:ext cx="5143626" cy="3816424"/>
              <a:chOff x="901116" y="2862703"/>
              <a:chExt cx="5456066" cy="3710168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867C0900-9FC8-43E7-BAE9-1596165DB1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6" t="3485" r="3108" b="9781"/>
              <a:stretch/>
            </p:blipFill>
            <p:spPr>
              <a:xfrm rot="1484130">
                <a:off x="3318697" y="2862703"/>
                <a:ext cx="3038485" cy="3710168"/>
              </a:xfrm>
              <a:prstGeom prst="rect">
                <a:avLst/>
              </a:prstGeom>
            </p:spPr>
          </p:pic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B07BFC3E-30AC-4A4F-834E-8817F9FD8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13637">
                <a:off x="901116" y="3197645"/>
                <a:ext cx="3067357" cy="3337232"/>
              </a:xfrm>
              <a:prstGeom prst="rect">
                <a:avLst/>
              </a:prstGeom>
            </p:spPr>
          </p:pic>
        </p:grpSp>
        <p:sp>
          <p:nvSpPr>
            <p:cNvPr id="12" name="吹き出し: 角を丸めた四角形 11">
              <a:extLst>
                <a:ext uri="{FF2B5EF4-FFF2-40B4-BE49-F238E27FC236}">
                  <a16:creationId xmlns:a16="http://schemas.microsoft.com/office/drawing/2014/main" id="{E5C1A7B4-3EAF-42EA-9466-D7551C8837A7}"/>
                </a:ext>
              </a:extLst>
            </p:cNvPr>
            <p:cNvSpPr/>
            <p:nvPr/>
          </p:nvSpPr>
          <p:spPr>
            <a:xfrm>
              <a:off x="6255341" y="2272325"/>
              <a:ext cx="3323679" cy="1353044"/>
            </a:xfrm>
            <a:prstGeom prst="wedgeRoundRectCallout">
              <a:avLst>
                <a:gd name="adj1" fmla="val 39445"/>
                <a:gd name="adj2" fmla="val 71227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200" dirty="0">
                  <a:solidFill>
                    <a:schemeClr val="tx1"/>
                  </a:solidFill>
                </a:rPr>
                <a:t>発症したときの</a:t>
              </a:r>
            </a:p>
            <a:p>
              <a:pPr algn="ctr"/>
              <a:r>
                <a:rPr kumimoji="1" lang="ja-JP" altLang="en-US" sz="3200" dirty="0">
                  <a:solidFill>
                    <a:schemeClr val="tx1"/>
                  </a:solidFill>
                </a:rPr>
                <a:t>症状は同じです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92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BF60B4D-6484-46C8-A185-4E273652E483}"/>
              </a:ext>
            </a:extLst>
          </p:cNvPr>
          <p:cNvGrpSpPr/>
          <p:nvPr/>
        </p:nvGrpSpPr>
        <p:grpSpPr>
          <a:xfrm rot="925790">
            <a:off x="8301781" y="1552254"/>
            <a:ext cx="3429223" cy="5137256"/>
            <a:chOff x="967919" y="-524596"/>
            <a:chExt cx="4790867" cy="6401643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4A68160-92CB-4A0F-964E-B1ACF286B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0" t="3788" r="4173" b="6574"/>
            <a:stretch/>
          </p:blipFill>
          <p:spPr>
            <a:xfrm rot="20615047">
              <a:off x="2384273" y="1332397"/>
              <a:ext cx="3374513" cy="4060856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59377A61-F73C-47B2-9C3B-4D38AF4F8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1" t="2315" r="4563" b="13094"/>
            <a:stretch/>
          </p:blipFill>
          <p:spPr>
            <a:xfrm>
              <a:off x="967919" y="3359271"/>
              <a:ext cx="1940786" cy="2517776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B24D55F-65A0-4586-A973-6B9EEAC88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07394">
              <a:off x="1836703" y="-524596"/>
              <a:ext cx="1585904" cy="2567136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330A5D-20F6-4CB9-B37F-2DE24EE873E1}"/>
              </a:ext>
            </a:extLst>
          </p:cNvPr>
          <p:cNvSpPr txBox="1"/>
          <p:nvPr/>
        </p:nvSpPr>
        <p:spPr>
          <a:xfrm>
            <a:off x="2567608" y="653436"/>
            <a:ext cx="57534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800" dirty="0"/>
              <a:t>「保菌」と「発症」</a:t>
            </a:r>
            <a:r>
              <a:rPr lang="ja-JP" altLang="en-US" sz="4800" dirty="0"/>
              <a:t>は</a:t>
            </a:r>
            <a:endParaRPr lang="en-US" altLang="ja-JP" sz="4800" dirty="0"/>
          </a:p>
          <a:p>
            <a:pPr algn="ctr"/>
            <a:r>
              <a:rPr kumimoji="1" lang="ja-JP" altLang="en-US" sz="4800" dirty="0"/>
              <a:t>何がちがうのだろう？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6AC3AAAE-6369-458A-9AE3-6FC075149547}"/>
              </a:ext>
            </a:extLst>
          </p:cNvPr>
          <p:cNvSpPr/>
          <p:nvPr/>
        </p:nvSpPr>
        <p:spPr>
          <a:xfrm>
            <a:off x="659307" y="476672"/>
            <a:ext cx="1472649" cy="1368152"/>
          </a:xfrm>
          <a:prstGeom prst="ellipse">
            <a:avLst/>
          </a:prstGeom>
          <a:solidFill>
            <a:srgbClr val="0099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0" dirty="0">
                <a:solidFill>
                  <a:schemeClr val="bg1"/>
                </a:solidFill>
              </a:rPr>
              <a:t>2</a:t>
            </a:r>
            <a:endParaRPr kumimoji="1" lang="ja-JP" alt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89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D06E18-AA08-4517-B6D2-7429E888E8D7}"/>
              </a:ext>
            </a:extLst>
          </p:cNvPr>
          <p:cNvSpPr txBox="1"/>
          <p:nvPr/>
        </p:nvSpPr>
        <p:spPr>
          <a:xfrm>
            <a:off x="1703512" y="458258"/>
            <a:ext cx="84657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dirty="0"/>
              <a:t>MRSA</a:t>
            </a:r>
            <a:r>
              <a:rPr lang="ja-JP" altLang="en-US" sz="3600" dirty="0"/>
              <a:t>は、体に付着していても</a:t>
            </a:r>
          </a:p>
          <a:p>
            <a:pPr algn="ctr"/>
            <a:r>
              <a:rPr kumimoji="1" lang="ja-JP" altLang="en-US" sz="3600" dirty="0"/>
              <a:t>健康な職員や入所者には、無害な菌です。</a:t>
            </a:r>
            <a:endParaRPr kumimoji="1" lang="en-US" altLang="ja-JP" sz="3600" dirty="0"/>
          </a:p>
          <a:p>
            <a:pPr algn="ctr"/>
            <a:r>
              <a:rPr lang="ja-JP" altLang="en-US" sz="3600" dirty="0"/>
              <a:t>この状態を「保菌」といいます。</a:t>
            </a:r>
            <a:endParaRPr kumimoji="1" lang="en-US" altLang="ja-JP" sz="3600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17C6D0D-1495-4D3E-B193-10A6BBB4E7A4}"/>
              </a:ext>
            </a:extLst>
          </p:cNvPr>
          <p:cNvGrpSpPr/>
          <p:nvPr/>
        </p:nvGrpSpPr>
        <p:grpSpPr>
          <a:xfrm rot="384229">
            <a:off x="3293988" y="2164598"/>
            <a:ext cx="4680520" cy="4248472"/>
            <a:chOff x="2498711" y="1813906"/>
            <a:chExt cx="6390854" cy="4894180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BCF06C30-F661-488A-BCE1-2D3F1D5F1B8C}"/>
                </a:ext>
              </a:extLst>
            </p:cNvPr>
            <p:cNvGrpSpPr/>
            <p:nvPr/>
          </p:nvGrpSpPr>
          <p:grpSpPr>
            <a:xfrm>
              <a:off x="3676195" y="1916832"/>
              <a:ext cx="4090768" cy="4791254"/>
              <a:chOff x="6125963" y="1872763"/>
              <a:chExt cx="2852030" cy="3633736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BA337C09-FA2C-48BF-AFF6-CE952A06F4B1}"/>
                  </a:ext>
                </a:extLst>
              </p:cNvPr>
              <p:cNvGrpSpPr/>
              <p:nvPr/>
            </p:nvGrpSpPr>
            <p:grpSpPr>
              <a:xfrm>
                <a:off x="6580560" y="1872763"/>
                <a:ext cx="2397433" cy="3633736"/>
                <a:chOff x="7801657" y="2217566"/>
                <a:chExt cx="2397433" cy="3633736"/>
              </a:xfrm>
            </p:grpSpPr>
            <p:pic>
              <p:nvPicPr>
                <p:cNvPr id="7" name="図 6">
                  <a:extLst>
                    <a:ext uri="{FF2B5EF4-FFF2-40B4-BE49-F238E27FC236}">
                      <a16:creationId xmlns:a16="http://schemas.microsoft.com/office/drawing/2014/main" id="{D77F3686-8D8B-4439-A6D3-22D54CA742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32090" y="3672283"/>
                  <a:ext cx="1757123" cy="2179019"/>
                </a:xfrm>
                <a:prstGeom prst="rect">
                  <a:avLst/>
                </a:prstGeom>
              </p:spPr>
            </p:pic>
            <p:pic>
              <p:nvPicPr>
                <p:cNvPr id="8" name="図 7">
                  <a:extLst>
                    <a:ext uri="{FF2B5EF4-FFF2-40B4-BE49-F238E27FC236}">
                      <a16:creationId xmlns:a16="http://schemas.microsoft.com/office/drawing/2014/main" id="{1D3E264E-C3B0-4026-B0BF-C22F27010C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637036">
                  <a:off x="7801657" y="2217566"/>
                  <a:ext cx="2397433" cy="1831820"/>
                </a:xfrm>
                <a:prstGeom prst="rect">
                  <a:avLst/>
                </a:prstGeom>
              </p:spPr>
            </p:pic>
          </p:grpSp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BCFEC4CC-D884-4C7E-B49C-2DA8EED3C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715924" flipH="1">
                <a:off x="5804956" y="2911084"/>
                <a:ext cx="1868475" cy="1226462"/>
              </a:xfrm>
              <a:prstGeom prst="rect">
                <a:avLst/>
              </a:prstGeom>
            </p:spPr>
          </p:pic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18DE3DD-A110-44AF-9B62-FF071E329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" t="3485" r="3108" b="9781"/>
            <a:stretch/>
          </p:blipFill>
          <p:spPr>
            <a:xfrm rot="20848570">
              <a:off x="2498711" y="2541787"/>
              <a:ext cx="1588851" cy="1851454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DCAFCD0E-62FE-4594-B674-BC88E73F1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07927" flipH="1" flipV="1">
              <a:off x="5806178" y="3487067"/>
              <a:ext cx="2463673" cy="1247960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D25D99E-8C45-4D80-8172-2FDD07262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" t="3485" r="3108" b="9781"/>
            <a:stretch/>
          </p:blipFill>
          <p:spPr>
            <a:xfrm rot="2295789">
              <a:off x="6428176" y="1813906"/>
              <a:ext cx="1119866" cy="1304956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F915E9F1-FBCA-44D1-AF9A-BE1DF692F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" t="3485" r="3108" b="9781"/>
            <a:stretch/>
          </p:blipFill>
          <p:spPr>
            <a:xfrm rot="20590238">
              <a:off x="3528384" y="4693488"/>
              <a:ext cx="1588851" cy="1851454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8D5A9C28-CC9B-4B8C-9901-F7C1B21A7E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" t="3485" r="3108" b="9781"/>
            <a:stretch/>
          </p:blipFill>
          <p:spPr>
            <a:xfrm rot="704645">
              <a:off x="7300714" y="2762210"/>
              <a:ext cx="1588851" cy="18514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7593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596DDAF-EEB4-4424-ACC9-2B9A91867DC1}"/>
              </a:ext>
            </a:extLst>
          </p:cNvPr>
          <p:cNvSpPr txBox="1"/>
          <p:nvPr/>
        </p:nvSpPr>
        <p:spPr>
          <a:xfrm>
            <a:off x="290355" y="182860"/>
            <a:ext cx="116112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例えば、インフルエンザやノロは、感染したらすぐにわかりますが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MRSA</a:t>
            </a: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は保菌しても、症状が出ないのでわかりません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D0AB539-DA8D-4A8E-BC05-9A186DBD4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1548009"/>
            <a:ext cx="3960440" cy="512713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D257A4D-2FB0-4C0F-A467-75506106A82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56" y="4005064"/>
            <a:ext cx="3272970" cy="2806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36739EC-5CEE-41F5-BE63-99E5578781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19" y="4147339"/>
            <a:ext cx="2101901" cy="1377044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523B4248-F054-4722-B37C-7D843B0497A7}"/>
              </a:ext>
            </a:extLst>
          </p:cNvPr>
          <p:cNvCxnSpPr>
            <a:cxnSpLocks/>
          </p:cNvCxnSpPr>
          <p:nvPr/>
        </p:nvCxnSpPr>
        <p:spPr>
          <a:xfrm>
            <a:off x="6333351" y="1412776"/>
            <a:ext cx="68261" cy="539920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57C77A6-804C-4339-B103-1016C2F65BC0}"/>
              </a:ext>
            </a:extLst>
          </p:cNvPr>
          <p:cNvGrpSpPr/>
          <p:nvPr/>
        </p:nvGrpSpPr>
        <p:grpSpPr>
          <a:xfrm>
            <a:off x="6620899" y="1809137"/>
            <a:ext cx="1830521" cy="1664637"/>
            <a:chOff x="6497729" y="1894679"/>
            <a:chExt cx="1830521" cy="1664637"/>
          </a:xfrm>
        </p:grpSpPr>
        <p:sp>
          <p:nvSpPr>
            <p:cNvPr id="11" name="吹き出し: 円形 10">
              <a:extLst>
                <a:ext uri="{FF2B5EF4-FFF2-40B4-BE49-F238E27FC236}">
                  <a16:creationId xmlns:a16="http://schemas.microsoft.com/office/drawing/2014/main" id="{9A6686B1-047C-4F32-BDAA-359ABFBA25DD}"/>
                </a:ext>
              </a:extLst>
            </p:cNvPr>
            <p:cNvSpPr/>
            <p:nvPr/>
          </p:nvSpPr>
          <p:spPr>
            <a:xfrm>
              <a:off x="6497729" y="1894679"/>
              <a:ext cx="1830521" cy="1664637"/>
            </a:xfrm>
            <a:prstGeom prst="wedgeEllipseCallout">
              <a:avLst>
                <a:gd name="adj1" fmla="val 85426"/>
                <a:gd name="adj2" fmla="val 29991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1DC19146-C57E-4197-88FE-FEC2939B5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" t="3485" r="3108" b="9781"/>
            <a:stretch/>
          </p:blipFill>
          <p:spPr>
            <a:xfrm rot="21108344">
              <a:off x="6801884" y="1981462"/>
              <a:ext cx="1324536" cy="1491073"/>
            </a:xfrm>
            <a:prstGeom prst="rect">
              <a:avLst/>
            </a:prstGeom>
          </p:spPr>
        </p:pic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AA123313-6F84-4B07-8A5D-BA8B5E808AC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82" y="1301608"/>
            <a:ext cx="2960756" cy="28938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7E92A5-734E-45D0-8C29-32BFCCFA8061}"/>
              </a:ext>
            </a:extLst>
          </p:cNvPr>
          <p:cNvSpPr txBox="1"/>
          <p:nvPr/>
        </p:nvSpPr>
        <p:spPr>
          <a:xfrm>
            <a:off x="436829" y="3312522"/>
            <a:ext cx="2109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/>
              <a:t>インフルエンザ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FAAB0ED-CB52-451A-B021-25C8FC221206}"/>
              </a:ext>
            </a:extLst>
          </p:cNvPr>
          <p:cNvSpPr txBox="1"/>
          <p:nvPr/>
        </p:nvSpPr>
        <p:spPr>
          <a:xfrm>
            <a:off x="2258875" y="5487615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/>
              <a:t>ノロ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50125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45CBA15-B863-44B8-BDFE-34C6C34EA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764704"/>
            <a:ext cx="4610769" cy="596903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E04B62-C17D-4BD1-BC56-F725647600C6}"/>
              </a:ext>
            </a:extLst>
          </p:cNvPr>
          <p:cNvSpPr txBox="1"/>
          <p:nvPr/>
        </p:nvSpPr>
        <p:spPr>
          <a:xfrm>
            <a:off x="623392" y="323945"/>
            <a:ext cx="7848872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/>
              <a:t>MRSA</a:t>
            </a:r>
            <a:r>
              <a:rPr kumimoji="1" lang="ja-JP" altLang="en-US" sz="3200" dirty="0"/>
              <a:t>の</a:t>
            </a:r>
            <a:r>
              <a:rPr lang="ja-JP" altLang="en-US" sz="3200" dirty="0"/>
              <a:t>保菌</a:t>
            </a:r>
            <a:endParaRPr kumimoji="1" lang="ja-JP" altLang="en-US" sz="3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CE33C7-872A-4FF9-AB4A-3433CA1A1B88}"/>
              </a:ext>
            </a:extLst>
          </p:cNvPr>
          <p:cNvSpPr txBox="1"/>
          <p:nvPr/>
        </p:nvSpPr>
        <p:spPr>
          <a:xfrm>
            <a:off x="837159" y="1052736"/>
            <a:ext cx="669674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保菌</a:t>
            </a:r>
            <a:r>
              <a:rPr lang="ja-JP" altLang="en-US" sz="3200" kern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とは</a:t>
            </a:r>
            <a:endParaRPr lang="en-US" altLang="ja-JP" sz="3200" kern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lvl="0" algn="ctr">
              <a:buSzPts val="1000"/>
              <a:tabLst>
                <a:tab pos="457200" algn="l"/>
              </a:tabLst>
            </a:pPr>
            <a:r>
              <a:rPr lang="ja-JP" altLang="en-US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菌が、</a:t>
            </a: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鼻や皮膚に</a:t>
            </a:r>
            <a:r>
              <a:rPr lang="ja-JP" altLang="en-US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付着して</a:t>
            </a: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いるだけで</a:t>
            </a:r>
            <a:endParaRPr lang="en-US" altLang="ja-JP" sz="3200" kern="1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lvl="0" algn="ctr">
              <a:buSzPts val="1000"/>
              <a:tabLst>
                <a:tab pos="457200" algn="l"/>
              </a:tabLst>
            </a:pP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体に害を及ぼしていない状態です。</a:t>
            </a:r>
            <a:endParaRPr lang="en-US" altLang="ja-JP" sz="3200" kern="1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lvl="0" algn="ctr">
              <a:buSzPts val="1000"/>
              <a:tabLst>
                <a:tab pos="457200" algn="l"/>
              </a:tabLst>
            </a:pPr>
            <a:endParaRPr lang="en-US" altLang="ja-JP" sz="3200" kern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lvl="0" algn="ctr">
              <a:buSzPts val="1000"/>
              <a:tabLst>
                <a:tab pos="457200" algn="l"/>
              </a:tabLst>
            </a:pP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特別な隔離は不要で</a:t>
            </a:r>
            <a:endParaRPr lang="en-US" altLang="ja-JP" sz="3200" kern="1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lvl="0" algn="ctr">
              <a:buSzPts val="1000"/>
              <a:tabLst>
                <a:tab pos="457200" algn="l"/>
              </a:tabLst>
            </a:pP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通常のリハビリや入浴も可能です</a:t>
            </a:r>
            <a:r>
              <a:rPr lang="ja-JP" altLang="en-US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。</a:t>
            </a:r>
            <a:endParaRPr lang="ja-JP" altLang="ja-JP" sz="3200" kern="1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777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tx1"/>
          </a:solidFill>
        </a:ln>
      </a:spPr>
      <a:bodyPr rtlCol="0" anchor="ctr"/>
      <a:lstStyle>
        <a:defPPr algn="ctr">
          <a:defRPr kumimoji="1" sz="28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kumimoji="1" sz="3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3760</TotalTime>
  <Words>589</Words>
  <Application>Microsoft Office PowerPoint</Application>
  <PresentationFormat>ワイド画面</PresentationFormat>
  <Paragraphs>135</Paragraphs>
  <Slides>27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27</vt:i4>
      </vt:variant>
    </vt:vector>
  </HeadingPairs>
  <TitlesOfParts>
    <vt:vector size="32" baseType="lpstr">
      <vt:lpstr>ＭＳ Ｐゴシック</vt:lpstr>
      <vt:lpstr>Arial</vt:lpstr>
      <vt:lpstr>Calibri</vt:lpstr>
      <vt:lpstr>Office ​​テーマ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下間正隆</dc:creator>
  <cp:lastModifiedBy>正隆 下間</cp:lastModifiedBy>
  <cp:revision>3598</cp:revision>
  <cp:lastPrinted>2026-03-06T22:29:06Z</cp:lastPrinted>
  <dcterms:created xsi:type="dcterms:W3CDTF">2016-06-05T01:22:30Z</dcterms:created>
  <dcterms:modified xsi:type="dcterms:W3CDTF">2026-03-11T03:22:19Z</dcterms:modified>
</cp:coreProperties>
</file>